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handoutMasterIdLst>
    <p:handoutMasterId r:id="rId73"/>
  </p:handoutMasterIdLst>
  <p:sldIdLst>
    <p:sldId id="436" r:id="rId2"/>
    <p:sldId id="386" r:id="rId3"/>
    <p:sldId id="323" r:id="rId4"/>
    <p:sldId id="324" r:id="rId5"/>
    <p:sldId id="428" r:id="rId6"/>
    <p:sldId id="300" r:id="rId7"/>
    <p:sldId id="257" r:id="rId8"/>
    <p:sldId id="426" r:id="rId9"/>
    <p:sldId id="260" r:id="rId10"/>
    <p:sldId id="269" r:id="rId11"/>
    <p:sldId id="271" r:id="rId12"/>
    <p:sldId id="272" r:id="rId13"/>
    <p:sldId id="273" r:id="rId14"/>
    <p:sldId id="274" r:id="rId15"/>
    <p:sldId id="275" r:id="rId16"/>
    <p:sldId id="261" r:id="rId17"/>
    <p:sldId id="263" r:id="rId18"/>
    <p:sldId id="262" r:id="rId19"/>
    <p:sldId id="264" r:id="rId20"/>
    <p:sldId id="265" r:id="rId21"/>
    <p:sldId id="266" r:id="rId22"/>
    <p:sldId id="307" r:id="rId23"/>
    <p:sldId id="308" r:id="rId24"/>
    <p:sldId id="309" r:id="rId25"/>
    <p:sldId id="310" r:id="rId26"/>
    <p:sldId id="368" r:id="rId27"/>
    <p:sldId id="311" r:id="rId28"/>
    <p:sldId id="312" r:id="rId29"/>
    <p:sldId id="306" r:id="rId30"/>
    <p:sldId id="327" r:id="rId31"/>
    <p:sldId id="389" r:id="rId32"/>
    <p:sldId id="390" r:id="rId33"/>
    <p:sldId id="391" r:id="rId34"/>
    <p:sldId id="369" r:id="rId35"/>
    <p:sldId id="302" r:id="rId36"/>
    <p:sldId id="470" r:id="rId37"/>
    <p:sldId id="337" r:id="rId38"/>
    <p:sldId id="471" r:id="rId39"/>
    <p:sldId id="472" r:id="rId40"/>
    <p:sldId id="473" r:id="rId41"/>
    <p:sldId id="475" r:id="rId42"/>
    <p:sldId id="476" r:id="rId43"/>
    <p:sldId id="477" r:id="rId44"/>
    <p:sldId id="478" r:id="rId45"/>
    <p:sldId id="479" r:id="rId46"/>
    <p:sldId id="480" r:id="rId47"/>
    <p:sldId id="481" r:id="rId48"/>
    <p:sldId id="482" r:id="rId49"/>
    <p:sldId id="483" r:id="rId50"/>
    <p:sldId id="484" r:id="rId51"/>
    <p:sldId id="394" r:id="rId52"/>
    <p:sldId id="448" r:id="rId53"/>
    <p:sldId id="449" r:id="rId54"/>
    <p:sldId id="450" r:id="rId55"/>
    <p:sldId id="485" r:id="rId56"/>
    <p:sldId id="451" r:id="rId57"/>
    <p:sldId id="452" r:id="rId58"/>
    <p:sldId id="453" r:id="rId59"/>
    <p:sldId id="454" r:id="rId60"/>
    <p:sldId id="455" r:id="rId61"/>
    <p:sldId id="465" r:id="rId62"/>
    <p:sldId id="468" r:id="rId63"/>
    <p:sldId id="463" r:id="rId64"/>
    <p:sldId id="462" r:id="rId65"/>
    <p:sldId id="405" r:id="rId66"/>
    <p:sldId id="304" r:id="rId67"/>
    <p:sldId id="486" r:id="rId68"/>
    <p:sldId id="433" r:id="rId69"/>
    <p:sldId id="487" r:id="rId70"/>
    <p:sldId id="320" r:id="rId71"/>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5" autoAdjust="0"/>
    <p:restoredTop sz="68206" autoAdjust="0"/>
  </p:normalViewPr>
  <p:slideViewPr>
    <p:cSldViewPr>
      <p:cViewPr varScale="1">
        <p:scale>
          <a:sx n="49" d="100"/>
          <a:sy n="49" d="100"/>
        </p:scale>
        <p:origin x="-1974" y="-96"/>
      </p:cViewPr>
      <p:guideLst>
        <p:guide orient="horz" pos="2160"/>
        <p:guide pos="2880"/>
      </p:guideLst>
    </p:cSldViewPr>
  </p:slideViewPr>
  <p:notesTextViewPr>
    <p:cViewPr>
      <p:scale>
        <a:sx n="1" d="1"/>
        <a:sy n="1" d="1"/>
      </p:scale>
      <p:origin x="0" y="0"/>
    </p:cViewPr>
  </p:notesTextViewPr>
  <p:sorterViewPr>
    <p:cViewPr>
      <p:scale>
        <a:sx n="100" d="100"/>
        <a:sy n="100" d="100"/>
      </p:scale>
      <p:origin x="0" y="305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a:defRPr sz="1200"/>
            </a:lvl1pPr>
          </a:lstStyle>
          <a:p>
            <a:fld id="{C7F2EA3E-2435-45BB-AAA0-D855A85247C5}" type="datetimeFigureOut">
              <a:rPr lang="en-GB" smtClean="0"/>
              <a:t>18/05/2019</a:t>
            </a:fld>
            <a:endParaRPr lang="en-GB"/>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6038" y="9440863"/>
            <a:ext cx="2949575" cy="496887"/>
          </a:xfrm>
          <a:prstGeom prst="rect">
            <a:avLst/>
          </a:prstGeom>
        </p:spPr>
        <p:txBody>
          <a:bodyPr vert="horz" lIns="91440" tIns="45720" rIns="91440" bIns="45720" rtlCol="0" anchor="b"/>
          <a:lstStyle>
            <a:lvl1pPr algn="r">
              <a:defRPr sz="1200"/>
            </a:lvl1pPr>
          </a:lstStyle>
          <a:p>
            <a:fld id="{5DA2658F-832F-4296-8A26-25C1DFBBB706}" type="slidenum">
              <a:rPr lang="en-GB" smtClean="0"/>
              <a:t>‹#›</a:t>
            </a:fld>
            <a:endParaRPr lang="en-GB"/>
          </a:p>
        </p:txBody>
      </p:sp>
    </p:spTree>
    <p:extLst>
      <p:ext uri="{BB962C8B-B14F-4D97-AF65-F5344CB8AC3E}">
        <p14:creationId xmlns:p14="http://schemas.microsoft.com/office/powerpoint/2010/main" val="21244260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C28F1688-04BB-46CA-9410-1F0C31927682}" type="datetimeFigureOut">
              <a:rPr lang="en-GB" smtClean="0"/>
              <a:t>18/05/2019</a:t>
            </a:fld>
            <a:endParaRPr lang="en-GB"/>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1E417B21-C611-4B32-9563-72CDA6DC204C}" type="slidenum">
              <a:rPr lang="en-GB" smtClean="0"/>
              <a:t>‹#›</a:t>
            </a:fld>
            <a:endParaRPr lang="en-GB"/>
          </a:p>
        </p:txBody>
      </p:sp>
    </p:spTree>
    <p:extLst>
      <p:ext uri="{BB962C8B-B14F-4D97-AF65-F5344CB8AC3E}">
        <p14:creationId xmlns:p14="http://schemas.microsoft.com/office/powerpoint/2010/main" val="4196977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baseline="0" dirty="0" smtClean="0"/>
              <a:t>Introduction</a:t>
            </a:r>
          </a:p>
          <a:p>
            <a:r>
              <a:rPr lang="en-GB" b="0" i="0" baseline="0" dirty="0" smtClean="0"/>
              <a:t>- Welcome</a:t>
            </a:r>
          </a:p>
          <a:p>
            <a:r>
              <a:rPr lang="en-GB" b="0" i="0" baseline="0" dirty="0" smtClean="0"/>
              <a:t>- Introductions</a:t>
            </a:r>
          </a:p>
          <a:p>
            <a:pPr marL="0" indent="0">
              <a:buFontTx/>
              <a:buNone/>
            </a:pPr>
            <a:r>
              <a:rPr lang="en-GB" b="0" i="0" baseline="0" dirty="0" smtClean="0"/>
              <a:t>- Housekeeping</a:t>
            </a:r>
          </a:p>
          <a:p>
            <a:pPr marL="171450" indent="-171450">
              <a:buFontTx/>
              <a:buChar char="-"/>
            </a:pPr>
            <a:endParaRPr lang="en-GB" b="0" i="0" baseline="0" dirty="0" smtClean="0"/>
          </a:p>
          <a:p>
            <a:pPr marL="0" indent="0">
              <a:buFontTx/>
              <a:buNone/>
            </a:pPr>
            <a:r>
              <a:rPr lang="en-GB" b="0" i="0" baseline="0" dirty="0" smtClean="0"/>
              <a:t>In preparation for the session facilitator will need:</a:t>
            </a:r>
          </a:p>
          <a:p>
            <a:pPr marL="171450" indent="-171450">
              <a:buFont typeface="Wingdings" panose="05000000000000000000" pitchFamily="2" charset="2"/>
              <a:buChar char="§"/>
            </a:pPr>
            <a:r>
              <a:rPr lang="en-GB" b="0" i="0" baseline="0" dirty="0" smtClean="0"/>
              <a:t>PowerPoint slides</a:t>
            </a:r>
          </a:p>
          <a:p>
            <a:pPr marL="171450" indent="-171450">
              <a:buFont typeface="Wingdings" panose="05000000000000000000" pitchFamily="2" charset="2"/>
              <a:buChar char="§"/>
            </a:pPr>
            <a:r>
              <a:rPr lang="en-GB" b="0" i="0" baseline="0" dirty="0" smtClean="0"/>
              <a:t>Projector/ screen</a:t>
            </a:r>
          </a:p>
          <a:p>
            <a:pPr marL="171450" indent="-171450">
              <a:buFont typeface="Wingdings" panose="05000000000000000000" pitchFamily="2" charset="2"/>
              <a:buChar char="§"/>
            </a:pPr>
            <a:r>
              <a:rPr lang="en-GB" b="0" i="0" baseline="0" dirty="0" smtClean="0"/>
              <a:t>Speakers if using videos</a:t>
            </a:r>
          </a:p>
          <a:p>
            <a:pPr marL="171450" indent="-171450">
              <a:buFont typeface="Wingdings" panose="05000000000000000000" pitchFamily="2" charset="2"/>
              <a:buChar char="§"/>
            </a:pPr>
            <a:r>
              <a:rPr lang="en-GB" b="0" i="0" baseline="0" dirty="0" smtClean="0"/>
              <a:t>Fine motor skills examples</a:t>
            </a:r>
          </a:p>
          <a:p>
            <a:pPr marL="171450" indent="-171450">
              <a:buFont typeface="Wingdings" panose="05000000000000000000" pitchFamily="2" charset="2"/>
              <a:buChar char="§"/>
            </a:pPr>
            <a:endParaRPr lang="en-GB" b="0" i="0" baseline="0" dirty="0" smtClean="0"/>
          </a:p>
          <a:p>
            <a:pPr marL="0" indent="0">
              <a:buFont typeface="Wingdings" panose="05000000000000000000" pitchFamily="2" charset="2"/>
              <a:buNone/>
            </a:pPr>
            <a:r>
              <a:rPr lang="en-GB" b="0" i="0" baseline="0" dirty="0" smtClean="0"/>
              <a:t>Practitioners will need:</a:t>
            </a:r>
          </a:p>
          <a:p>
            <a:pPr marL="171450" indent="-171450">
              <a:buFont typeface="Wingdings" panose="05000000000000000000" pitchFamily="2" charset="2"/>
              <a:buChar char="§"/>
            </a:pPr>
            <a:r>
              <a:rPr lang="en-GB" b="0" i="0" baseline="0" dirty="0" smtClean="0"/>
              <a:t>Copy of handout – electronic copy sent in advance, or paper copy</a:t>
            </a:r>
          </a:p>
          <a:p>
            <a:pPr marL="171450" indent="-171450">
              <a:buFont typeface="Wingdings" panose="05000000000000000000" pitchFamily="2" charset="2"/>
              <a:buChar char="§"/>
            </a:pPr>
            <a:r>
              <a:rPr lang="en-GB" b="0" i="0" baseline="0" dirty="0" smtClean="0"/>
              <a:t>Copy of the cut up phonological awareness continuum for the group</a:t>
            </a:r>
          </a:p>
          <a:p>
            <a:pPr marL="171450" indent="-171450">
              <a:buFont typeface="Wingdings" panose="05000000000000000000" pitchFamily="2" charset="2"/>
              <a:buChar char="§"/>
            </a:pPr>
            <a:r>
              <a:rPr lang="en-GB" b="0" i="0" baseline="0" dirty="0" smtClean="0"/>
              <a:t>Example word for vocabulary instruction</a:t>
            </a:r>
          </a:p>
          <a:p>
            <a:pPr marL="171450" indent="-171450">
              <a:buFont typeface="Wingdings" panose="05000000000000000000" pitchFamily="2" charset="2"/>
              <a:buChar char="§"/>
            </a:pPr>
            <a:endParaRPr lang="en-GB" b="0" i="0" baseline="0" dirty="0" smtClean="0"/>
          </a:p>
          <a:p>
            <a:pPr marL="0" indent="0">
              <a:buFont typeface="Wingdings" panose="05000000000000000000" pitchFamily="2" charset="2"/>
              <a:buNone/>
            </a:pPr>
            <a:r>
              <a:rPr lang="en-GB" b="1" i="0" baseline="0" dirty="0" smtClean="0"/>
              <a:t>SECTION 1: Slides 2-25 – 60-75 minutes</a:t>
            </a:r>
          </a:p>
          <a:p>
            <a:pPr marL="171450" indent="-171450">
              <a:buFont typeface="Courier New" panose="02070309020205020404" pitchFamily="49" charset="0"/>
              <a:buChar char="o"/>
            </a:pPr>
            <a:r>
              <a:rPr lang="en-GB" b="0" i="0" baseline="0" dirty="0" smtClean="0"/>
              <a:t>Introduction</a:t>
            </a:r>
          </a:p>
          <a:p>
            <a:pPr marL="171450" indent="-171450">
              <a:buFont typeface="Courier New" panose="02070309020205020404" pitchFamily="49" charset="0"/>
              <a:buChar char="o"/>
            </a:pPr>
            <a:r>
              <a:rPr lang="en-GB" b="0" i="0" baseline="0" dirty="0" smtClean="0"/>
              <a:t>Theory and research</a:t>
            </a:r>
          </a:p>
          <a:p>
            <a:pPr marL="171450" indent="-171450">
              <a:buFont typeface="Courier New" panose="02070309020205020404" pitchFamily="49" charset="0"/>
              <a:buChar char="o"/>
            </a:pPr>
            <a:endParaRPr lang="en-GB" b="0" i="0" baseline="0" dirty="0" smtClean="0"/>
          </a:p>
          <a:p>
            <a:pPr marL="0" indent="0">
              <a:buFont typeface="Courier New" panose="02070309020205020404" pitchFamily="49" charset="0"/>
              <a:buNone/>
            </a:pPr>
            <a:r>
              <a:rPr lang="en-GB" b="1" i="0" baseline="0" dirty="0" smtClean="0"/>
              <a:t>SECTION 2: Slides 26-33 – 30-45 minutes</a:t>
            </a:r>
          </a:p>
          <a:p>
            <a:pPr marL="171450" indent="-171450">
              <a:buFont typeface="Courier New" panose="02070309020205020404" pitchFamily="49" charset="0"/>
              <a:buChar char="o"/>
            </a:pPr>
            <a:r>
              <a:rPr lang="en-GB" b="0" i="0" baseline="0" dirty="0" smtClean="0"/>
              <a:t>Phonological Awareness</a:t>
            </a:r>
          </a:p>
          <a:p>
            <a:pPr marL="171450" indent="-171450">
              <a:buFont typeface="Courier New" panose="02070309020205020404" pitchFamily="49" charset="0"/>
              <a:buChar char="o"/>
            </a:pPr>
            <a:endParaRPr lang="en-GB" b="0" i="0" baseline="0" dirty="0" smtClean="0"/>
          </a:p>
          <a:p>
            <a:pPr marL="0" indent="0">
              <a:buFont typeface="Courier New" panose="02070309020205020404" pitchFamily="49" charset="0"/>
              <a:buNone/>
            </a:pPr>
            <a:r>
              <a:rPr lang="en-GB" b="1" i="0" baseline="0" dirty="0" smtClean="0"/>
              <a:t>SECTION 3: Slides 34-50 – 60-75 minutes</a:t>
            </a:r>
          </a:p>
          <a:p>
            <a:pPr marL="171450" indent="-171450">
              <a:buFont typeface="Courier New" panose="02070309020205020404" pitchFamily="49" charset="0"/>
              <a:buChar char="o"/>
            </a:pPr>
            <a:r>
              <a:rPr lang="en-GB" b="0" i="0" baseline="0" dirty="0" smtClean="0"/>
              <a:t>Oral Language</a:t>
            </a:r>
          </a:p>
          <a:p>
            <a:pPr marL="171450" indent="-171450">
              <a:buFont typeface="Courier New" panose="02070309020205020404" pitchFamily="49" charset="0"/>
              <a:buChar char="o"/>
            </a:pPr>
            <a:endParaRPr lang="en-GB" b="0" i="0" baseline="0" dirty="0" smtClean="0"/>
          </a:p>
          <a:p>
            <a:pPr marL="0" indent="0">
              <a:buFont typeface="Courier New" panose="02070309020205020404" pitchFamily="49" charset="0"/>
              <a:buNone/>
            </a:pPr>
            <a:r>
              <a:rPr lang="en-GB" b="1" i="0" baseline="0" dirty="0" smtClean="0"/>
              <a:t>SECTION 4: Slides 51-65 – 30-45 minutes</a:t>
            </a:r>
          </a:p>
          <a:p>
            <a:pPr marL="171450" indent="-171450">
              <a:buFont typeface="Courier New" panose="02070309020205020404" pitchFamily="49" charset="0"/>
              <a:buChar char="o"/>
            </a:pPr>
            <a:r>
              <a:rPr lang="en-GB" b="0" i="0" baseline="0" dirty="0" smtClean="0"/>
              <a:t>Pre-Handwriting</a:t>
            </a:r>
          </a:p>
          <a:p>
            <a:pPr marL="171450" indent="-171450">
              <a:buFont typeface="Courier New" panose="02070309020205020404" pitchFamily="49" charset="0"/>
              <a:buChar char="o"/>
            </a:pPr>
            <a:endParaRPr lang="en-GB" b="0" i="0" baseline="0" dirty="0" smtClean="0"/>
          </a:p>
          <a:p>
            <a:pPr marL="0" indent="0">
              <a:buFont typeface="Courier New" panose="02070309020205020404" pitchFamily="49" charset="0"/>
              <a:buNone/>
            </a:pPr>
            <a:r>
              <a:rPr lang="en-GB" b="1" i="0" baseline="0" dirty="0" smtClean="0"/>
              <a:t>SECTION 5: Slides 66-67 – 15-20 minutes</a:t>
            </a:r>
          </a:p>
          <a:p>
            <a:pPr marL="171450" indent="-171450">
              <a:buFont typeface="Courier New" panose="02070309020205020404" pitchFamily="49" charset="0"/>
              <a:buChar char="o"/>
            </a:pPr>
            <a:r>
              <a:rPr lang="en-GB" b="0" i="0" baseline="0" dirty="0" smtClean="0"/>
              <a:t>Concepts of Print</a:t>
            </a:r>
          </a:p>
          <a:p>
            <a:pPr marL="171450" indent="-171450">
              <a:buFont typeface="Courier New" panose="02070309020205020404" pitchFamily="49" charset="0"/>
              <a:buChar char="o"/>
            </a:pPr>
            <a:endParaRPr lang="en-GB" b="0" i="0" baseline="0" dirty="0" smtClean="0"/>
          </a:p>
          <a:p>
            <a:pPr marL="0" indent="0">
              <a:buFont typeface="Courier New" panose="02070309020205020404" pitchFamily="49" charset="0"/>
              <a:buNone/>
            </a:pPr>
            <a:r>
              <a:rPr lang="en-GB" b="1" i="0" baseline="0" dirty="0" smtClean="0"/>
              <a:t>SECTION 6: Slide 68 – 5-10 minutes</a:t>
            </a:r>
          </a:p>
          <a:p>
            <a:pPr marL="171450" indent="-171450">
              <a:buFont typeface="Courier New" panose="02070309020205020404" pitchFamily="49" charset="0"/>
              <a:buChar char="o"/>
            </a:pPr>
            <a:r>
              <a:rPr lang="en-GB" b="0" i="0" baseline="0" dirty="0" smtClean="0"/>
              <a:t>Family learning and partnerships</a:t>
            </a:r>
          </a:p>
          <a:p>
            <a:pPr marL="171450" indent="-171450">
              <a:buFont typeface="Courier New" panose="02070309020205020404" pitchFamily="49" charset="0"/>
              <a:buChar char="o"/>
            </a:pPr>
            <a:endParaRPr lang="en-GB" b="0" i="0" baseline="0" dirty="0" smtClean="0"/>
          </a:p>
          <a:p>
            <a:pPr marL="0" indent="0">
              <a:buFont typeface="Courier New" panose="02070309020205020404" pitchFamily="49" charset="0"/>
              <a:buNone/>
            </a:pPr>
            <a:r>
              <a:rPr lang="en-GB" b="1" i="0" baseline="0" smtClean="0"/>
              <a:t>SECTION 7: </a:t>
            </a:r>
            <a:r>
              <a:rPr lang="en-GB" b="1" i="0" baseline="0" dirty="0" smtClean="0"/>
              <a:t>69-71 – 20-30 minutes</a:t>
            </a:r>
          </a:p>
          <a:p>
            <a:pPr marL="171450" indent="-171450">
              <a:buFont typeface="Courier New" panose="02070309020205020404" pitchFamily="49" charset="0"/>
              <a:buChar char="o"/>
            </a:pPr>
            <a:r>
              <a:rPr lang="en-GB" b="0" i="0" baseline="0" dirty="0" smtClean="0"/>
              <a:t>Guidance and next steps</a:t>
            </a:r>
          </a:p>
          <a:p>
            <a:endParaRPr lang="en-GB" b="0" i="0" baseline="0" dirty="0" smtClean="0"/>
          </a:p>
        </p:txBody>
      </p:sp>
      <p:sp>
        <p:nvSpPr>
          <p:cNvPr id="4" name="Slide Number Placeholder 3"/>
          <p:cNvSpPr>
            <a:spLocks noGrp="1"/>
          </p:cNvSpPr>
          <p:nvPr>
            <p:ph type="sldNum" sz="quarter" idx="10"/>
          </p:nvPr>
        </p:nvSpPr>
        <p:spPr/>
        <p:txBody>
          <a:bodyPr/>
          <a:lstStyle/>
          <a:p>
            <a:fld id="{1E417B21-C611-4B32-9563-72CDA6DC204C}" type="slidenum">
              <a:rPr lang="en-GB" smtClean="0"/>
              <a:t>1</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‘Let</a:t>
            </a:r>
            <a:r>
              <a:rPr lang="en-GB" b="1" i="1" baseline="0" dirty="0" smtClean="0"/>
              <a:t> me try and share what I mean by automated. With the people next to you, I want you to reflect: If you drive, what was it like the first time you drove a car?’</a:t>
            </a:r>
          </a:p>
          <a:p>
            <a:endParaRPr lang="en-GB" b="1" i="1" baseline="0" dirty="0" smtClean="0"/>
          </a:p>
          <a:p>
            <a:r>
              <a:rPr lang="en-GB" b="0" i="0" baseline="0" dirty="0" smtClean="0"/>
              <a:t>&lt;facilitator to provide time to share&gt;</a:t>
            </a:r>
          </a:p>
          <a:p>
            <a:endParaRPr lang="en-GB" b="1" i="0" baseline="0" dirty="0" smtClean="0"/>
          </a:p>
          <a:p>
            <a:r>
              <a:rPr lang="en-GB" b="1" i="1" baseline="0" dirty="0" smtClean="0"/>
              <a:t>‘Perhaps the first time you drove  you couldn’t remember what to do with your left foot, or perhaps you struggled to recall  the difference between the window wipers and the indicators. How is that first experience different to now?’</a:t>
            </a:r>
          </a:p>
          <a:p>
            <a:endParaRPr lang="en-GB" b="1" i="1" baseline="0" dirty="0" smtClean="0"/>
          </a:p>
          <a:p>
            <a:r>
              <a:rPr lang="en-GB" b="0" i="0" baseline="0" dirty="0" smtClean="0"/>
              <a:t>&lt;facilitator to provide time to share&gt;</a:t>
            </a:r>
          </a:p>
          <a:p>
            <a:endParaRPr lang="en-GB" b="1" i="0" baseline="0" dirty="0" smtClean="0"/>
          </a:p>
          <a:p>
            <a:r>
              <a:rPr lang="en-GB" b="1" i="1" baseline="0" dirty="0" smtClean="0"/>
              <a:t>‘Perhaps now you’re able to drive and at the same time have a conversation with someone in the passenger seat. Perhaps now when it rains you reach for the window wiper instinctively.’</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10</a:t>
            </a:fld>
            <a:endParaRPr lang="en-GB"/>
          </a:p>
        </p:txBody>
      </p:sp>
    </p:spTree>
    <p:extLst>
      <p:ext uri="{BB962C8B-B14F-4D97-AF65-F5344CB8AC3E}">
        <p14:creationId xmlns:p14="http://schemas.microsoft.com/office/powerpoint/2010/main" val="38657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‘So, let’s put your skills to the</a:t>
            </a:r>
            <a:r>
              <a:rPr lang="en-GB" b="1" i="1" baseline="0" dirty="0" smtClean="0"/>
              <a:t> test. If I was to give you three juggling balls, how much time would it take for you to confidently stand up and juggle these in the room?’</a:t>
            </a:r>
          </a:p>
          <a:p>
            <a:endParaRPr lang="en-GB" b="1" i="1" baseline="0" dirty="0" smtClean="0"/>
          </a:p>
          <a:p>
            <a:r>
              <a:rPr lang="en-GB" b="0" i="0" baseline="0" dirty="0" smtClean="0"/>
              <a:t>&lt;facilitator to encourage participants to share amounts&gt;</a:t>
            </a:r>
          </a:p>
          <a:p>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dirty="0" smtClean="0"/>
              <a:t>Okay, so you said it would take you ___ to learn how to juggle  the</a:t>
            </a:r>
            <a:r>
              <a:rPr lang="en-GB" b="1" i="1" baseline="0" dirty="0" smtClean="0"/>
              <a:t> juggling balls, what if I asked you to juggle these?’ </a:t>
            </a:r>
            <a:r>
              <a:rPr lang="en-GB" b="1" i="0" baseline="0" dirty="0" smtClean="0"/>
              <a:t>&lt;facilitator to click next slide&gt;</a:t>
            </a:r>
            <a:endParaRPr lang="en-GB" b="1" i="1" dirty="0" smtClean="0"/>
          </a:p>
          <a:p>
            <a:endParaRPr lang="en-GB" b="1" i="0" dirty="0"/>
          </a:p>
        </p:txBody>
      </p:sp>
      <p:sp>
        <p:nvSpPr>
          <p:cNvPr id="4" name="Slide Number Placeholder 3"/>
          <p:cNvSpPr>
            <a:spLocks noGrp="1"/>
          </p:cNvSpPr>
          <p:nvPr>
            <p:ph type="sldNum" sz="quarter" idx="10"/>
          </p:nvPr>
        </p:nvSpPr>
        <p:spPr/>
        <p:txBody>
          <a:bodyPr/>
          <a:lstStyle/>
          <a:p>
            <a:fld id="{1E417B21-C611-4B32-9563-72CDA6DC204C}" type="slidenum">
              <a:rPr lang="en-GB" smtClean="0"/>
              <a:t>11</a:t>
            </a:fld>
            <a:endParaRPr lang="en-GB"/>
          </a:p>
        </p:txBody>
      </p:sp>
    </p:spTree>
    <p:extLst>
      <p:ext uri="{BB962C8B-B14F-4D97-AF65-F5344CB8AC3E}">
        <p14:creationId xmlns:p14="http://schemas.microsoft.com/office/powerpoint/2010/main" val="2086412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smtClean="0"/>
              <a:t>&lt;facilitator</a:t>
            </a:r>
            <a:r>
              <a:rPr lang="en-GB" b="0" baseline="0" dirty="0" smtClean="0"/>
              <a:t> to pause for reaction and then click the next slide&gt;</a:t>
            </a:r>
            <a:endParaRPr lang="en-GB" b="0" dirty="0" smtClean="0"/>
          </a:p>
          <a:p>
            <a:endParaRPr lang="en-GB" b="1" i="1" dirty="0"/>
          </a:p>
          <a:p>
            <a:endParaRPr lang="en-GB" b="1" dirty="0" smtClean="0"/>
          </a:p>
        </p:txBody>
      </p:sp>
      <p:sp>
        <p:nvSpPr>
          <p:cNvPr id="4" name="Slide Number Placeholder 3"/>
          <p:cNvSpPr>
            <a:spLocks noGrp="1"/>
          </p:cNvSpPr>
          <p:nvPr>
            <p:ph type="sldNum" sz="quarter" idx="10"/>
          </p:nvPr>
        </p:nvSpPr>
        <p:spPr/>
        <p:txBody>
          <a:bodyPr/>
          <a:lstStyle/>
          <a:p>
            <a:fld id="{1E417B21-C611-4B32-9563-72CDA6DC204C}" type="slidenum">
              <a:rPr lang="en-GB" smtClean="0"/>
              <a:t>12</a:t>
            </a:fld>
            <a:endParaRPr lang="en-GB"/>
          </a:p>
        </p:txBody>
      </p:sp>
    </p:spTree>
    <p:extLst>
      <p:ext uri="{BB962C8B-B14F-4D97-AF65-F5344CB8AC3E}">
        <p14:creationId xmlns:p14="http://schemas.microsoft.com/office/powerpoint/2010/main" val="118800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a:t>
            </a:r>
            <a:r>
              <a:rPr lang="en-GB" b="1" baseline="0" dirty="0" smtClean="0"/>
              <a:t> to share:</a:t>
            </a:r>
          </a:p>
          <a:p>
            <a:endParaRPr lang="en-GB" b="1" baseline="0" dirty="0" smtClean="0"/>
          </a:p>
          <a:p>
            <a:r>
              <a:rPr lang="en-GB" b="1" i="1" baseline="0" dirty="0" smtClean="0"/>
              <a:t>‘Some of you may have thought – I’m not doing this at all! </a:t>
            </a:r>
          </a:p>
          <a:p>
            <a:r>
              <a:rPr lang="en-GB" b="1" i="1" baseline="0" dirty="0" smtClean="0"/>
              <a:t>Some of you may have given it a go, however, only tried with one vase or two vases, keeping them close to your chest. </a:t>
            </a:r>
          </a:p>
          <a:p>
            <a:r>
              <a:rPr lang="en-GB" b="1" i="1" baseline="0" dirty="0" smtClean="0"/>
              <a:t>And some of you may’ve bashed on regardless, resulting in a situation where you would either have pulled it off or most likely had to fetch the dust pan and shovel’.</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13</a:t>
            </a:fld>
            <a:endParaRPr lang="en-GB"/>
          </a:p>
        </p:txBody>
      </p:sp>
    </p:spTree>
    <p:extLst>
      <p:ext uri="{BB962C8B-B14F-4D97-AF65-F5344CB8AC3E}">
        <p14:creationId xmlns:p14="http://schemas.microsoft.com/office/powerpoint/2010/main" val="603965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‘So, when children are reading</a:t>
            </a:r>
            <a:r>
              <a:rPr lang="en-GB" b="1" i="1" baseline="0" dirty="0" smtClean="0"/>
              <a:t> and writing we want this to become effortless. Imagine a child in the middle of primary school that has to think </a:t>
            </a:r>
            <a:r>
              <a:rPr lang="en-GB" b="1" i="1" baseline="0" dirty="0" err="1" smtClean="0"/>
              <a:t>effortfully</a:t>
            </a:r>
            <a:r>
              <a:rPr lang="en-GB" b="1" i="1" baseline="0" dirty="0" smtClean="0"/>
              <a:t> about how to hold the pencil, the spacing in between words, going from left to right and thinking about where one word ends and another begins – what room does this child have left to share their ideas?’</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14</a:t>
            </a:fld>
            <a:endParaRPr lang="en-GB"/>
          </a:p>
        </p:txBody>
      </p:sp>
    </p:spTree>
    <p:extLst>
      <p:ext uri="{BB962C8B-B14F-4D97-AF65-F5344CB8AC3E}">
        <p14:creationId xmlns:p14="http://schemas.microsoft.com/office/powerpoint/2010/main" val="856511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‘We know this</a:t>
            </a:r>
            <a:r>
              <a:rPr lang="en-GB" b="1" i="1" baseline="0" dirty="0" smtClean="0"/>
              <a:t> is the case for writing, but is it the same for reading?’</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15</a:t>
            </a:fld>
            <a:endParaRPr lang="en-GB"/>
          </a:p>
        </p:txBody>
      </p:sp>
    </p:spTree>
    <p:extLst>
      <p:ext uri="{BB962C8B-B14F-4D97-AF65-F5344CB8AC3E}">
        <p14:creationId xmlns:p14="http://schemas.microsoft.com/office/powerpoint/2010/main" val="990640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a:t>
            </a:r>
            <a:r>
              <a:rPr lang="en-GB" b="1" baseline="0" dirty="0" smtClean="0"/>
              <a:t> to share:</a:t>
            </a:r>
          </a:p>
          <a:p>
            <a:endParaRPr lang="en-GB" b="1" baseline="0" dirty="0" smtClean="0"/>
          </a:p>
          <a:p>
            <a:r>
              <a:rPr lang="en-GB" b="1" i="1" baseline="0" dirty="0" smtClean="0"/>
              <a:t>‘Most people can read this; </a:t>
            </a:r>
          </a:p>
          <a:p>
            <a:r>
              <a:rPr lang="en-GB" b="1" i="1" baseline="0" dirty="0" smtClean="0"/>
              <a:t>nor does this give many problems; </a:t>
            </a:r>
          </a:p>
          <a:p>
            <a:r>
              <a:rPr lang="en-GB" b="1" i="1" baseline="0" dirty="0" smtClean="0"/>
              <a:t>(encourage group to read the final line) even if you take out letters’.</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16</a:t>
            </a:fld>
            <a:endParaRPr lang="en-GB"/>
          </a:p>
        </p:txBody>
      </p:sp>
    </p:spTree>
    <p:extLst>
      <p:ext uri="{BB962C8B-B14F-4D97-AF65-F5344CB8AC3E}">
        <p14:creationId xmlns:p14="http://schemas.microsoft.com/office/powerpoint/2010/main" val="373394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‘I’ve got an</a:t>
            </a:r>
            <a:r>
              <a:rPr lang="en-GB" b="1" i="1" baseline="0" dirty="0" smtClean="0"/>
              <a:t> extremely important message that I want to share with you. You need to try your hardest to follow this message.’</a:t>
            </a:r>
            <a:endParaRPr lang="en-GB" b="1" i="0" baseline="0" dirty="0" smtClean="0"/>
          </a:p>
          <a:p>
            <a:endParaRPr lang="en-GB" b="1" i="0" baseline="0" dirty="0" smtClean="0"/>
          </a:p>
          <a:p>
            <a:r>
              <a:rPr lang="en-GB" b="0" i="0" baseline="0" dirty="0" smtClean="0"/>
              <a:t>&lt;The facilitator should click again which will bring up the message ‘Don’t read this!’&gt;</a:t>
            </a:r>
          </a:p>
          <a:p>
            <a:endParaRPr lang="en-GB" b="1" i="0" baseline="0" dirty="0" smtClean="0"/>
          </a:p>
          <a:p>
            <a:r>
              <a:rPr lang="en-GB" b="1" i="1" baseline="0" dirty="0" smtClean="0"/>
              <a:t>‘Perhaps that was also a difficult task; particularly for someone with automated reading skills’.</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17</a:t>
            </a:fld>
            <a:endParaRPr lang="en-GB"/>
          </a:p>
        </p:txBody>
      </p:sp>
    </p:spTree>
    <p:extLst>
      <p:ext uri="{BB962C8B-B14F-4D97-AF65-F5344CB8AC3E}">
        <p14:creationId xmlns:p14="http://schemas.microsoft.com/office/powerpoint/2010/main" val="14225971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‘Okay, perhaps this is a little more</a:t>
            </a:r>
            <a:r>
              <a:rPr lang="en-GB" b="1" i="1" baseline="0" dirty="0" smtClean="0"/>
              <a:t> like what reading was like for you when you first started to learn to read. I’d like you to use your reading skills to work out this sentence. All of the letters have been substituted for a symbol.’</a:t>
            </a:r>
          </a:p>
          <a:p>
            <a:endParaRPr lang="en-GB" b="1" i="1" baseline="0" dirty="0" smtClean="0"/>
          </a:p>
          <a:p>
            <a:r>
              <a:rPr lang="en-GB" b="0" i="0" baseline="0" dirty="0" smtClean="0"/>
              <a:t>&lt;facilitator to provide time for participants to work this out – participants to be encouraged to call out words when they see them&gt;</a:t>
            </a:r>
          </a:p>
          <a:p>
            <a:endParaRPr lang="en-GB" b="1" i="0" baseline="0" dirty="0" smtClean="0"/>
          </a:p>
          <a:p>
            <a:r>
              <a:rPr lang="en-GB" b="0" i="0" baseline="0" dirty="0" smtClean="0"/>
              <a:t>&lt;The sentence is: </a:t>
            </a:r>
            <a:r>
              <a:rPr lang="en-GB" b="0" i="0" u="sng" baseline="0" dirty="0" smtClean="0"/>
              <a:t>Try this if you think reading is easy</a:t>
            </a:r>
            <a:r>
              <a:rPr lang="en-GB" b="0" i="0" baseline="0" dirty="0" smtClean="0"/>
              <a:t>.&gt;</a:t>
            </a:r>
          </a:p>
          <a:p>
            <a:endParaRPr lang="en-GB" b="1" i="0" baseline="0" dirty="0" smtClean="0"/>
          </a:p>
          <a:p>
            <a:r>
              <a:rPr lang="en-GB" b="0" i="0" baseline="0" dirty="0" smtClean="0"/>
              <a:t>&lt;facilitator may wish to encourage participants to share what made certain words easier to identify&gt;</a:t>
            </a:r>
            <a:endParaRPr lang="en-GB" b="0" i="0" dirty="0"/>
          </a:p>
        </p:txBody>
      </p:sp>
      <p:sp>
        <p:nvSpPr>
          <p:cNvPr id="4" name="Slide Number Placeholder 3"/>
          <p:cNvSpPr>
            <a:spLocks noGrp="1"/>
          </p:cNvSpPr>
          <p:nvPr>
            <p:ph type="sldNum" sz="quarter" idx="10"/>
          </p:nvPr>
        </p:nvSpPr>
        <p:spPr/>
        <p:txBody>
          <a:bodyPr/>
          <a:lstStyle/>
          <a:p>
            <a:fld id="{1E417B21-C611-4B32-9563-72CDA6DC204C}" type="slidenum">
              <a:rPr lang="en-GB" smtClean="0"/>
              <a:t>18</a:t>
            </a:fld>
            <a:endParaRPr lang="en-GB"/>
          </a:p>
        </p:txBody>
      </p:sp>
    </p:spTree>
    <p:extLst>
      <p:ext uri="{BB962C8B-B14F-4D97-AF65-F5344CB8AC3E}">
        <p14:creationId xmlns:p14="http://schemas.microsoft.com/office/powerpoint/2010/main" val="3276090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‘Okay,</a:t>
            </a:r>
            <a:r>
              <a:rPr lang="en-GB" b="1" i="1" baseline="0" dirty="0" smtClean="0"/>
              <a:t> that perhaps wasn’t the fairest of examples. Many of us as adults will have the skills to attack a task like this. Let’s try something a little bit different. How about this example; what makes this tricky to read?’</a:t>
            </a:r>
          </a:p>
          <a:p>
            <a:endParaRPr lang="en-GB" b="1" i="1" baseline="0" dirty="0" smtClean="0"/>
          </a:p>
          <a:p>
            <a:r>
              <a:rPr lang="en-GB" b="0" i="0" baseline="0" dirty="0" smtClean="0"/>
              <a:t>&lt;allow participants to share examples&gt;</a:t>
            </a:r>
          </a:p>
          <a:p>
            <a:endParaRPr lang="en-GB" b="1" i="0" baseline="0" dirty="0" smtClean="0"/>
          </a:p>
          <a:p>
            <a:r>
              <a:rPr lang="en-GB" b="1" i="1" baseline="0" dirty="0" smtClean="0"/>
              <a:t>‘Something which makes this difficult is that you might not recognise the letters. I know, I’ll give you a rapid paced phonics programme which will help you identify each of the letters to the sounds within the English language.’</a:t>
            </a:r>
            <a:r>
              <a:rPr lang="en-GB" b="1" i="0" baseline="0" dirty="0" smtClean="0"/>
              <a:t> </a:t>
            </a:r>
          </a:p>
          <a:p>
            <a:endParaRPr lang="en-GB" b="1" i="0" baseline="0" dirty="0" smtClean="0"/>
          </a:p>
          <a:p>
            <a:r>
              <a:rPr lang="en-GB" b="0" i="0" baseline="0" dirty="0" smtClean="0"/>
              <a:t>&lt;facilitator to click to next slide&gt;</a:t>
            </a:r>
            <a:endParaRPr lang="en-GB" b="0" i="1" dirty="0"/>
          </a:p>
        </p:txBody>
      </p:sp>
      <p:sp>
        <p:nvSpPr>
          <p:cNvPr id="4" name="Slide Number Placeholder 3"/>
          <p:cNvSpPr>
            <a:spLocks noGrp="1"/>
          </p:cNvSpPr>
          <p:nvPr>
            <p:ph type="sldNum" sz="quarter" idx="10"/>
          </p:nvPr>
        </p:nvSpPr>
        <p:spPr/>
        <p:txBody>
          <a:bodyPr/>
          <a:lstStyle/>
          <a:p>
            <a:fld id="{1E417B21-C611-4B32-9563-72CDA6DC204C}" type="slidenum">
              <a:rPr lang="en-GB" smtClean="0"/>
              <a:t>19</a:t>
            </a:fld>
            <a:endParaRPr lang="en-GB"/>
          </a:p>
        </p:txBody>
      </p:sp>
    </p:spTree>
    <p:extLst>
      <p:ext uri="{BB962C8B-B14F-4D97-AF65-F5344CB8AC3E}">
        <p14:creationId xmlns:p14="http://schemas.microsoft.com/office/powerpoint/2010/main" val="2312409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Introduction</a:t>
            </a:r>
          </a:p>
          <a:p>
            <a:r>
              <a:rPr lang="en-GB" b="0" i="1" baseline="0" dirty="0" smtClean="0"/>
              <a:t>- Rainbow groups; mixed</a:t>
            </a:r>
          </a:p>
        </p:txBody>
      </p:sp>
      <p:sp>
        <p:nvSpPr>
          <p:cNvPr id="4" name="Slide Number Placeholder 3"/>
          <p:cNvSpPr>
            <a:spLocks noGrp="1"/>
          </p:cNvSpPr>
          <p:nvPr>
            <p:ph type="sldNum" sz="quarter" idx="10"/>
          </p:nvPr>
        </p:nvSpPr>
        <p:spPr/>
        <p:txBody>
          <a:bodyPr/>
          <a:lstStyle/>
          <a:p>
            <a:fld id="{1E417B21-C611-4B32-9563-72CDA6DC204C}" type="slidenum">
              <a:rPr lang="en-GB" smtClean="0"/>
              <a:t>2</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‘You’ve had your phonics </a:t>
            </a:r>
            <a:r>
              <a:rPr lang="en-GB" b="1" i="1" baseline="0" dirty="0" smtClean="0"/>
              <a:t>programme, what is making it difficult to read now?’</a:t>
            </a:r>
          </a:p>
          <a:p>
            <a:endParaRPr lang="en-GB" b="1" i="1" baseline="0" dirty="0" smtClean="0"/>
          </a:p>
          <a:p>
            <a:r>
              <a:rPr lang="en-GB" b="0" i="0" baseline="0" dirty="0" smtClean="0"/>
              <a:t>&lt;facilitator to provide time to share&gt;</a:t>
            </a:r>
          </a:p>
          <a:p>
            <a:endParaRPr lang="en-GB" b="1" i="0" baseline="0" dirty="0" smtClean="0"/>
          </a:p>
          <a:p>
            <a:r>
              <a:rPr lang="en-GB" b="1" i="1" baseline="0" dirty="0" smtClean="0"/>
              <a:t>‘You may have noticed that there are no spaces between the words – you do not know where one word ends and another begins. Let me add the physical space in-between words.’</a:t>
            </a:r>
            <a:r>
              <a:rPr lang="en-GB" b="1" i="0" baseline="0" dirty="0" smtClean="0"/>
              <a:t> </a:t>
            </a:r>
          </a:p>
          <a:p>
            <a:endParaRPr lang="en-GB" b="1" i="0" baseline="0" dirty="0" smtClean="0"/>
          </a:p>
          <a:p>
            <a:r>
              <a:rPr lang="en-GB" b="0" i="0" baseline="0" dirty="0" smtClean="0"/>
              <a:t>&lt;facilitator to click on to next slide&gt;</a:t>
            </a:r>
            <a:endParaRPr lang="en-GB" b="0" i="1" dirty="0"/>
          </a:p>
        </p:txBody>
      </p:sp>
      <p:sp>
        <p:nvSpPr>
          <p:cNvPr id="4" name="Slide Number Placeholder 3"/>
          <p:cNvSpPr>
            <a:spLocks noGrp="1"/>
          </p:cNvSpPr>
          <p:nvPr>
            <p:ph type="sldNum" sz="quarter" idx="10"/>
          </p:nvPr>
        </p:nvSpPr>
        <p:spPr/>
        <p:txBody>
          <a:bodyPr/>
          <a:lstStyle/>
          <a:p>
            <a:fld id="{1E417B21-C611-4B32-9563-72CDA6DC204C}" type="slidenum">
              <a:rPr lang="en-GB" smtClean="0"/>
              <a:t>20</a:t>
            </a:fld>
            <a:endParaRPr lang="en-GB"/>
          </a:p>
        </p:txBody>
      </p:sp>
    </p:spTree>
    <p:extLst>
      <p:ext uri="{BB962C8B-B14F-4D97-AF65-F5344CB8AC3E}">
        <p14:creationId xmlns:p14="http://schemas.microsoft.com/office/powerpoint/2010/main" val="3132830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a:t>
            </a:r>
            <a:r>
              <a:rPr lang="en-GB" b="1" baseline="0" dirty="0" smtClean="0"/>
              <a:t> facilitator to share:</a:t>
            </a:r>
          </a:p>
          <a:p>
            <a:endParaRPr lang="en-GB" b="1" baseline="0" dirty="0" smtClean="0"/>
          </a:p>
          <a:p>
            <a:r>
              <a:rPr lang="en-GB" b="1" i="1" baseline="0" dirty="0" smtClean="0"/>
              <a:t>‘Now I’ve added the word boundaries, there are perhaps some things which might still make this difficult. One of these is that the words may not be in your vocabulary – understandably so, this is Hebrew. For those of you that started to sound these words out from left to right, you would also be down the wrong track as Hebrew runs from right to left’.</a:t>
            </a:r>
          </a:p>
          <a:p>
            <a:endParaRPr lang="en-GB" b="1" i="1" baseline="0" dirty="0" smtClean="0"/>
          </a:p>
          <a:p>
            <a:r>
              <a:rPr lang="en-GB" b="1" i="1" baseline="0" dirty="0" smtClean="0"/>
              <a:t>Therefore, no one skill set alone will provide the automaticity within the reading process. In order to do that successfully you need:</a:t>
            </a:r>
          </a:p>
          <a:p>
            <a:pPr marL="171450" indent="-171450">
              <a:buFont typeface="Wingdings" panose="05000000000000000000" pitchFamily="2" charset="2"/>
              <a:buChar char="§"/>
            </a:pPr>
            <a:r>
              <a:rPr lang="en-GB" b="1" i="1" baseline="0" dirty="0" smtClean="0"/>
              <a:t>The phonological awareness skills to work with the sounds in words</a:t>
            </a:r>
          </a:p>
          <a:p>
            <a:pPr marL="171450" indent="-171450">
              <a:buFont typeface="Wingdings" panose="05000000000000000000" pitchFamily="2" charset="2"/>
              <a:buChar char="§"/>
            </a:pPr>
            <a:r>
              <a:rPr lang="en-GB" b="1" i="1" baseline="0" dirty="0" smtClean="0"/>
              <a:t>The phonic skills to be able to decode to read and encode to spell</a:t>
            </a:r>
          </a:p>
          <a:p>
            <a:pPr marL="171450" indent="-171450">
              <a:buFont typeface="Wingdings" panose="05000000000000000000" pitchFamily="2" charset="2"/>
              <a:buChar char="§"/>
            </a:pPr>
            <a:r>
              <a:rPr lang="en-GB" b="1" i="1" baseline="0" dirty="0" smtClean="0"/>
              <a:t>The oral language skills to be able to understand the vocabulary and understand how sentences are constructed</a:t>
            </a:r>
          </a:p>
          <a:p>
            <a:pPr marL="171450" indent="-171450">
              <a:buFont typeface="Wingdings" panose="05000000000000000000" pitchFamily="2" charset="2"/>
              <a:buChar char="§"/>
            </a:pPr>
            <a:r>
              <a:rPr lang="en-GB" b="1" i="1" baseline="0" dirty="0" smtClean="0"/>
              <a:t>The concepts of print skills to understand how print works on the page.</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21</a:t>
            </a:fld>
            <a:endParaRPr lang="en-GB"/>
          </a:p>
        </p:txBody>
      </p:sp>
    </p:spTree>
    <p:extLst>
      <p:ext uri="{BB962C8B-B14F-4D97-AF65-F5344CB8AC3E}">
        <p14:creationId xmlns:p14="http://schemas.microsoft.com/office/powerpoint/2010/main" val="5892648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i="1" dirty="0" smtClean="0"/>
          </a:p>
          <a:p>
            <a:r>
              <a:rPr lang="en-GB" b="1" i="1" dirty="0" smtClean="0"/>
              <a:t>‘We’ve put up here a</a:t>
            </a:r>
            <a:r>
              <a:rPr lang="en-GB" b="1" i="1" baseline="0" dirty="0" smtClean="0"/>
              <a:t> study done in England with our equivalent of Primary 1 children. It is useful as it was done with teachers in classrooms without any additional resources or specialist programmes. In the study, teachers were delivering evidenced based phonics programmes.</a:t>
            </a:r>
          </a:p>
          <a:p>
            <a:endParaRPr lang="en-GB" b="1" i="1" baseline="0" dirty="0" smtClean="0"/>
          </a:p>
          <a:p>
            <a:r>
              <a:rPr lang="en-GB" b="1" i="1" baseline="0" dirty="0" smtClean="0"/>
              <a:t>The study focused on two groups:</a:t>
            </a:r>
          </a:p>
          <a:p>
            <a:pPr marL="171450" indent="-171450">
              <a:buFont typeface="Wingdings" panose="05000000000000000000" pitchFamily="2" charset="2"/>
              <a:buChar char="§"/>
            </a:pPr>
            <a:r>
              <a:rPr lang="en-GB" b="1" i="1" baseline="0" dirty="0" smtClean="0"/>
              <a:t>In the control schools, teachers followed the phonics programme as instructed. Many phonics programmes have a clear progression of the skills to develop, but also include a prescriptive delivery model of pacing.</a:t>
            </a:r>
          </a:p>
          <a:p>
            <a:pPr marL="171450" indent="-171450">
              <a:buFont typeface="Wingdings" panose="05000000000000000000" pitchFamily="2" charset="2"/>
              <a:buChar char="§"/>
            </a:pPr>
            <a:r>
              <a:rPr lang="en-GB" b="1" i="1" baseline="0" dirty="0" smtClean="0"/>
              <a:t>In the intervention schools, teachers continued to use the phonics programme, however, they delivered their phonics programme alongside phonological awareness instruction. Through identifying children’s strengths and gaps in phonological awareness, teachers planned for phonological awareness alongside the teaching of phonics, differentiating phonics instruction accordingly.</a:t>
            </a:r>
          </a:p>
          <a:p>
            <a:pPr marL="171450" indent="-171450">
              <a:buFont typeface="Wingdings" panose="05000000000000000000" pitchFamily="2" charset="2"/>
              <a:buChar char="§"/>
            </a:pPr>
            <a:endParaRPr lang="en-GB" b="1" i="1" baseline="0" dirty="0" smtClean="0"/>
          </a:p>
          <a:p>
            <a:pPr marL="0" indent="0">
              <a:buFont typeface="Wingdings" panose="05000000000000000000" pitchFamily="2" charset="2"/>
              <a:buNone/>
            </a:pPr>
            <a:r>
              <a:rPr lang="en-GB" b="1" i="1" baseline="0" dirty="0" smtClean="0"/>
              <a:t>In the study, the researchers wanted to identify what impact, if any, delivering differentiated phonological awareness instruction, alongside phonics, would have on reading attainment in the middle of primary school.</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22</a:t>
            </a:fld>
            <a:endParaRPr lang="en-GB"/>
          </a:p>
        </p:txBody>
      </p:sp>
    </p:spTree>
    <p:extLst>
      <p:ext uri="{BB962C8B-B14F-4D97-AF65-F5344CB8AC3E}">
        <p14:creationId xmlns:p14="http://schemas.microsoft.com/office/powerpoint/2010/main" val="3846973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‘The researchers</a:t>
            </a:r>
            <a:r>
              <a:rPr lang="en-GB" b="1" i="1" baseline="0" dirty="0" smtClean="0"/>
              <a:t> found that in the control schools, where teachers did business as usual following the phonics programme, by the time children had reached the middle of primary school 20% of children presented signs of reading difficulties or not being at the expected standard for their age and stage. This is the normal level that you would expect.’</a:t>
            </a:r>
            <a:endParaRPr lang="en-GB" b="1" i="1" dirty="0" smtClean="0"/>
          </a:p>
          <a:p>
            <a:endParaRPr lang="en-GB" b="1" dirty="0" smtClean="0"/>
          </a:p>
          <a:p>
            <a:endParaRPr lang="en-GB" b="0" i="0" dirty="0"/>
          </a:p>
        </p:txBody>
      </p:sp>
      <p:sp>
        <p:nvSpPr>
          <p:cNvPr id="4" name="Slide Number Placeholder 3"/>
          <p:cNvSpPr>
            <a:spLocks noGrp="1"/>
          </p:cNvSpPr>
          <p:nvPr>
            <p:ph type="sldNum" sz="quarter" idx="10"/>
          </p:nvPr>
        </p:nvSpPr>
        <p:spPr/>
        <p:txBody>
          <a:bodyPr/>
          <a:lstStyle/>
          <a:p>
            <a:fld id="{1E417B21-C611-4B32-9563-72CDA6DC204C}" type="slidenum">
              <a:rPr lang="en-GB" smtClean="0"/>
              <a:t>23</a:t>
            </a:fld>
            <a:endParaRPr lang="en-GB"/>
          </a:p>
        </p:txBody>
      </p:sp>
    </p:spTree>
    <p:extLst>
      <p:ext uri="{BB962C8B-B14F-4D97-AF65-F5344CB8AC3E}">
        <p14:creationId xmlns:p14="http://schemas.microsoft.com/office/powerpoint/2010/main" val="3846973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a:t>
            </a:r>
            <a:r>
              <a:rPr lang="en-GB" b="1" baseline="0" dirty="0" smtClean="0"/>
              <a:t> share:</a:t>
            </a:r>
          </a:p>
          <a:p>
            <a:endParaRPr lang="en-GB" b="1" baseline="0" dirty="0" smtClean="0"/>
          </a:p>
          <a:p>
            <a:r>
              <a:rPr lang="en-GB" b="1" i="1" baseline="0" dirty="0" smtClean="0"/>
              <a:t>‘In the intervention schools that took a developmental approach in which they identified strengths and gaps in phonological awareness, and planned for differentiated phonological awareness instruction as part of differentiated phonics instruction, where they matched the teaching and learning to the needs of individuals, reduced the percentage of children with reading difficulties to 5% by the middle of primary school.</a:t>
            </a:r>
          </a:p>
          <a:p>
            <a:endParaRPr lang="en-GB" b="1" i="1" baseline="0" dirty="0" smtClean="0"/>
          </a:p>
          <a:p>
            <a:r>
              <a:rPr lang="en-GB" b="1" i="1" baseline="0" dirty="0" smtClean="0"/>
              <a:t>By paying attention to foundational literacy skills, we can prevent preventable literacy difficulties. The intervention here was developing the knowledge, understanding and skills of practitioners in phonological awareness so that they could plan for this through a differentiated approach towards phonics teaching.</a:t>
            </a:r>
          </a:p>
          <a:p>
            <a:endParaRPr lang="en-GB" b="1" i="1" baseline="0" dirty="0" smtClean="0"/>
          </a:p>
          <a:p>
            <a:r>
              <a:rPr lang="en-GB" b="1" i="1" baseline="0" dirty="0" smtClean="0"/>
              <a:t>In teaching phonics we focus on two sub-sets of skills:</a:t>
            </a:r>
          </a:p>
          <a:p>
            <a:pPr marL="171450" indent="-171450">
              <a:buFont typeface="Wingdings" panose="05000000000000000000" pitchFamily="2" charset="2"/>
              <a:buChar char="§"/>
            </a:pPr>
            <a:r>
              <a:rPr lang="en-GB" b="1" i="1" baseline="0" dirty="0" smtClean="0"/>
              <a:t>One is matching the grapheme to the phoneme, e.g. the letter ‘s’ makes the ‘</a:t>
            </a:r>
            <a:r>
              <a:rPr lang="en-GB" b="1" i="1" baseline="0" dirty="0" err="1" smtClean="0"/>
              <a:t>ssssssss</a:t>
            </a:r>
            <a:r>
              <a:rPr lang="en-GB" b="1" i="1" baseline="0" dirty="0" smtClean="0"/>
              <a:t>’ sound when it speaks – a visual memory task through repeated exposures</a:t>
            </a:r>
          </a:p>
          <a:p>
            <a:pPr marL="171450" indent="-171450">
              <a:buFont typeface="Wingdings" panose="05000000000000000000" pitchFamily="2" charset="2"/>
              <a:buChar char="§"/>
            </a:pPr>
            <a:r>
              <a:rPr lang="en-GB" b="1" i="1" baseline="0" dirty="0" smtClean="0"/>
              <a:t>The other is phonemic manipulation – what we actually do with the sounds, e.g. being able to decode (read) the word ‘cat’ by blending together ‘c’-’a’-’t’ and being able to encode (spell) the word ‘cat’ by identifying the individual sounds within the word – ‘c’-’a’-’t’. Planning for phonological awareness instruction alongside phonics instruction can support differentiated instruction of phonemic manipulation.</a:t>
            </a:r>
          </a:p>
        </p:txBody>
      </p:sp>
      <p:sp>
        <p:nvSpPr>
          <p:cNvPr id="4" name="Slide Number Placeholder 3"/>
          <p:cNvSpPr>
            <a:spLocks noGrp="1"/>
          </p:cNvSpPr>
          <p:nvPr>
            <p:ph type="sldNum" sz="quarter" idx="10"/>
          </p:nvPr>
        </p:nvSpPr>
        <p:spPr/>
        <p:txBody>
          <a:bodyPr/>
          <a:lstStyle/>
          <a:p>
            <a:fld id="{1E417B21-C611-4B32-9563-72CDA6DC204C}" type="slidenum">
              <a:rPr lang="en-GB" smtClean="0"/>
              <a:t>24</a:t>
            </a:fld>
            <a:endParaRPr lang="en-GB"/>
          </a:p>
        </p:txBody>
      </p:sp>
    </p:spTree>
    <p:extLst>
      <p:ext uri="{BB962C8B-B14F-4D97-AF65-F5344CB8AC3E}">
        <p14:creationId xmlns:p14="http://schemas.microsoft.com/office/powerpoint/2010/main" val="3846973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a:t>
            </a:r>
            <a:r>
              <a:rPr lang="en-GB" b="1" baseline="0" dirty="0" smtClean="0"/>
              <a:t> facilitator to share:</a:t>
            </a:r>
          </a:p>
          <a:p>
            <a:endParaRPr lang="en-GB" b="1" baseline="0" dirty="0" smtClean="0"/>
          </a:p>
          <a:p>
            <a:r>
              <a:rPr lang="en-GB" b="1" i="1" baseline="0" dirty="0" smtClean="0"/>
              <a:t>‘We know that it is the same for motor skills. What occupational therapists tell us: how well children are integrated with their movement and coordination skills will have an impact on how well children will  make progress in formal handwriting instruction. Visual motor integration – otherwise known as hand-eye coordination – is a predictor of how well children will copy letters when in school. Handwriting instruction therefore needs to recognise the natural variations in maturity at this age. Practitioners can support the differentiation of gross motor, fine motor, scissor skills, pre-writing and pencil control skills which we will explore through the session.’</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25</a:t>
            </a:fld>
            <a:endParaRPr lang="en-GB"/>
          </a:p>
        </p:txBody>
      </p:sp>
    </p:spTree>
    <p:extLst>
      <p:ext uri="{BB962C8B-B14F-4D97-AF65-F5344CB8AC3E}">
        <p14:creationId xmlns:p14="http://schemas.microsoft.com/office/powerpoint/2010/main" val="101851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26</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&lt;Facilitator to provide chopped up copies of the phonological awareness continuum.</a:t>
            </a:r>
            <a:r>
              <a:rPr lang="en-GB" baseline="0" dirty="0" smtClean="0"/>
              <a:t> Practitioners, in small groups, to put this back together. Following putting this together, the completed phonological awareness continuum is in the handout&gt;</a:t>
            </a:r>
            <a:endParaRPr lang="en-GB" dirty="0" smtClean="0"/>
          </a:p>
          <a:p>
            <a:endParaRPr lang="en-GB" dirty="0"/>
          </a:p>
        </p:txBody>
      </p:sp>
      <p:sp>
        <p:nvSpPr>
          <p:cNvPr id="4" name="Slide Number Placeholder 3"/>
          <p:cNvSpPr>
            <a:spLocks noGrp="1"/>
          </p:cNvSpPr>
          <p:nvPr>
            <p:ph type="sldNum" sz="quarter" idx="10"/>
          </p:nvPr>
        </p:nvSpPr>
        <p:spPr/>
        <p:txBody>
          <a:bodyPr/>
          <a:lstStyle/>
          <a:p>
            <a:fld id="{1E417B21-C611-4B32-9563-72CDA6DC204C}" type="slidenum">
              <a:rPr lang="en-GB" smtClean="0"/>
              <a:t>27</a:t>
            </a:fld>
            <a:endParaRPr lang="en-GB"/>
          </a:p>
        </p:txBody>
      </p:sp>
    </p:spTree>
    <p:extLst>
      <p:ext uri="{BB962C8B-B14F-4D97-AF65-F5344CB8AC3E}">
        <p14:creationId xmlns:p14="http://schemas.microsoft.com/office/powerpoint/2010/main" val="557107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The</a:t>
            </a:r>
            <a:r>
              <a:rPr lang="en-GB" b="1" baseline="0" dirty="0" smtClean="0"/>
              <a:t> 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‘Although the continuum is presented in this form, speech and language therapists would reiterate that phonological awareness does not develop for every child in a linear form. Children may have gaps in some of the earlier skills, but have elements of some of the later skills. This continuum presents a typical development of phonological awareness, beginning with the earlier skills such as auditory discrimination and word boundaries, progressing to syllables and then on to the phonemic level.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It is important to note – phonological awareness is all about sound. There are no graphemes attached in phonological awareness – an oral language skill only.</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At primary 1 entry, it would not be expected for children to be at the end of the phonological awareness continuum, gaps are to be expected. Many phonics programmes begin with the presumption that children are towards the end of the phonological awareness continuum. From the research of Dr Laura Shapiro from Aston University, we know that children with gaps in phonological awareness do better in reading instruction when phonics is taught alongside phonological awareness. Many phonics programmes can be supplemented with differentiated phonological awareness instruction.’</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28</a:t>
            </a:fld>
            <a:endParaRPr lang="en-GB"/>
          </a:p>
        </p:txBody>
      </p:sp>
    </p:spTree>
    <p:extLst>
      <p:ext uri="{BB962C8B-B14F-4D97-AF65-F5344CB8AC3E}">
        <p14:creationId xmlns:p14="http://schemas.microsoft.com/office/powerpoint/2010/main" val="2161749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smtClean="0"/>
              <a:t>The facilitator to share:</a:t>
            </a:r>
          </a:p>
          <a:p>
            <a:endParaRPr lang="en-GB" b="1" i="0" baseline="0" dirty="0" smtClean="0"/>
          </a:p>
          <a:p>
            <a:r>
              <a:rPr lang="en-GB" b="1" i="1" baseline="0" dirty="0" smtClean="0"/>
              <a:t>‘To identify children’s strengths and gaps in phonological awareness, a simple classroom based phonological awareness screen has been created collaboratively between teachers and speech and language therapists. Those using the screen over the last few years have reported that:</a:t>
            </a:r>
          </a:p>
          <a:p>
            <a:endParaRPr lang="en-GB" b="1" i="1" baseline="0" dirty="0" smtClean="0"/>
          </a:p>
          <a:p>
            <a:pPr marL="171450" indent="-171450">
              <a:buFont typeface="Wingdings" panose="05000000000000000000" pitchFamily="2" charset="2"/>
              <a:buChar char="§"/>
            </a:pPr>
            <a:r>
              <a:rPr lang="en-GB" b="1" i="1" baseline="0" dirty="0" smtClean="0"/>
              <a:t>The screen is used at the beginning of Primary 1 to identify children’s strengths and gaps at school entry – use your professional judgement: if a child is new to the language or has language and communication difficulties, you may choose not to do the screen.</a:t>
            </a:r>
          </a:p>
          <a:p>
            <a:pPr marL="0" indent="0">
              <a:buFont typeface="Wingdings" panose="05000000000000000000" pitchFamily="2" charset="2"/>
              <a:buNone/>
            </a:pPr>
            <a:endParaRPr lang="en-GB" b="1" i="1" baseline="0" dirty="0" smtClean="0"/>
          </a:p>
          <a:p>
            <a:pPr marL="171450" indent="-171450">
              <a:buFont typeface="Wingdings" panose="05000000000000000000" pitchFamily="2" charset="2"/>
              <a:buChar char="§"/>
            </a:pPr>
            <a:r>
              <a:rPr lang="en-GB" b="1" i="1" baseline="0" dirty="0" smtClean="0"/>
              <a:t>Class teachers have reported that it is most beneficial for them to do the phonological awareness screen with the children in their class. By doing the screen practitioners are able to gain critical information about the children who they are responsible for. In schools that have used the screen, school senior managers have supported class teachers to enable them to have 1</a:t>
            </a:r>
            <a:r>
              <a:rPr lang="en-GB" b="1" i="1" baseline="0" dirty="0" smtClean="0">
                <a:sym typeface="Wingdings" panose="05000000000000000000" pitchFamily="2" charset="2"/>
              </a:rPr>
              <a:t>1 time to use the screen.</a:t>
            </a:r>
          </a:p>
          <a:p>
            <a:pPr marL="0" indent="0">
              <a:buFont typeface="Wingdings" panose="05000000000000000000" pitchFamily="2" charset="2"/>
              <a:buNone/>
            </a:pPr>
            <a:endParaRPr lang="en-GB" b="1" i="1" baseline="0" dirty="0" smtClean="0">
              <a:sym typeface="Wingdings" panose="05000000000000000000" pitchFamily="2" charset="2"/>
            </a:endParaRPr>
          </a:p>
          <a:p>
            <a:pPr marL="171450" indent="-171450">
              <a:buFont typeface="Wingdings" panose="05000000000000000000" pitchFamily="2" charset="2"/>
              <a:buChar char="§"/>
            </a:pPr>
            <a:r>
              <a:rPr lang="en-GB" b="1" i="1" baseline="0" dirty="0" smtClean="0">
                <a:sym typeface="Wingdings" panose="05000000000000000000" pitchFamily="2" charset="2"/>
              </a:rPr>
              <a:t>The screen is designed to be used to inform learning and teaching – it is not a high stakes test. The screen includes a script and guidance notes, however, it is important to note that the screen’s main function is to support teachers in identifying children’s strengths and gaps in phonological awareness, and using that information to inform learning and teaching.</a:t>
            </a:r>
          </a:p>
          <a:p>
            <a:pPr marL="171450" indent="-171450">
              <a:buFont typeface="Wingdings" panose="05000000000000000000" pitchFamily="2" charset="2"/>
              <a:buChar char="§"/>
            </a:pPr>
            <a:endParaRPr lang="en-GB" b="1" i="1" baseline="0" dirty="0" smtClean="0">
              <a:sym typeface="Wingdings" panose="05000000000000000000" pitchFamily="2" charset="2"/>
            </a:endParaRPr>
          </a:p>
          <a:p>
            <a:pPr marL="0" indent="0">
              <a:buFont typeface="Wingdings" panose="05000000000000000000" pitchFamily="2" charset="2"/>
              <a:buNone/>
            </a:pPr>
            <a:r>
              <a:rPr lang="en-GB" b="1" i="1" baseline="0" dirty="0" smtClean="0">
                <a:sym typeface="Wingdings" panose="05000000000000000000" pitchFamily="2" charset="2"/>
              </a:rPr>
              <a:t>There is a screen in both English and Gaelic. There are two parts: the screen and the associated picture book.</a:t>
            </a:r>
          </a:p>
          <a:p>
            <a:pPr marL="0" indent="0">
              <a:buFont typeface="Wingdings" panose="05000000000000000000" pitchFamily="2" charset="2"/>
              <a:buNone/>
            </a:pPr>
            <a:endParaRPr lang="en-GB" b="1" i="1" baseline="0" dirty="0" smtClean="0">
              <a:sym typeface="Wingdings" panose="05000000000000000000" pitchFamily="2" charset="2"/>
            </a:endParaRPr>
          </a:p>
          <a:p>
            <a:pPr marL="0" indent="0">
              <a:buFont typeface="Wingdings" panose="05000000000000000000" pitchFamily="2" charset="2"/>
              <a:buNone/>
            </a:pPr>
            <a:r>
              <a:rPr lang="en-GB" b="0" i="0" baseline="0" dirty="0" smtClean="0">
                <a:sym typeface="Wingdings" panose="05000000000000000000" pitchFamily="2" charset="2"/>
              </a:rPr>
              <a:t>&lt;Facilitator to provide time for the practitioners to practise using the screen with a partner&gt;</a:t>
            </a:r>
          </a:p>
          <a:p>
            <a:pPr marL="0" indent="0">
              <a:buFont typeface="Wingdings" panose="05000000000000000000" pitchFamily="2" charset="2"/>
              <a:buNone/>
            </a:pPr>
            <a:endParaRPr lang="en-GB" b="0" i="0" baseline="0" dirty="0" smtClean="0">
              <a:sym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b="0" i="0" baseline="0" dirty="0" smtClean="0">
                <a:sym typeface="Wingdings" panose="05000000000000000000" pitchFamily="2" charset="2"/>
              </a:rPr>
              <a:t>&lt;Facilitator can use the following video to explain this further if they wish: https://www.youtube.com/watch?v=aBQ3zaCQpmI&gt; </a:t>
            </a:r>
            <a:r>
              <a:rPr lang="en-GB" b="0" i="0" baseline="0" dirty="0" smtClean="0"/>
              <a:t>This includes both Phonological Awareness and Pre-Handwriting information.</a:t>
            </a:r>
          </a:p>
          <a:p>
            <a:pPr marL="0" indent="0">
              <a:buFont typeface="Wingdings" panose="05000000000000000000" pitchFamily="2" charset="2"/>
              <a:buNone/>
            </a:pPr>
            <a:endParaRPr lang="en-GB" b="0" i="0" baseline="0" dirty="0" smtClean="0"/>
          </a:p>
        </p:txBody>
      </p:sp>
      <p:sp>
        <p:nvSpPr>
          <p:cNvPr id="4" name="Slide Number Placeholder 3"/>
          <p:cNvSpPr>
            <a:spLocks noGrp="1"/>
          </p:cNvSpPr>
          <p:nvPr>
            <p:ph type="sldNum" sz="quarter" idx="10"/>
          </p:nvPr>
        </p:nvSpPr>
        <p:spPr/>
        <p:txBody>
          <a:bodyPr/>
          <a:lstStyle/>
          <a:p>
            <a:fld id="{1E417B21-C611-4B32-9563-72CDA6DC204C}" type="slidenum">
              <a:rPr lang="en-GB" smtClean="0"/>
              <a:t>29</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Introduction</a:t>
            </a:r>
          </a:p>
          <a:p>
            <a:r>
              <a:rPr lang="en-GB" b="0" i="1" baseline="0" dirty="0" smtClean="0"/>
              <a:t>- Voice on the table</a:t>
            </a:r>
          </a:p>
        </p:txBody>
      </p:sp>
      <p:sp>
        <p:nvSpPr>
          <p:cNvPr id="4" name="Slide Number Placeholder 3"/>
          <p:cNvSpPr>
            <a:spLocks noGrp="1"/>
          </p:cNvSpPr>
          <p:nvPr>
            <p:ph type="sldNum" sz="quarter" idx="10"/>
          </p:nvPr>
        </p:nvSpPr>
        <p:spPr/>
        <p:txBody>
          <a:bodyPr/>
          <a:lstStyle/>
          <a:p>
            <a:fld id="{1E417B21-C611-4B32-9563-72CDA6DC204C}" type="slidenum">
              <a:rPr lang="en-GB" smtClean="0"/>
              <a:t>3</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smtClean="0"/>
              <a:t>The facilitator</a:t>
            </a:r>
            <a:r>
              <a:rPr lang="en-GB" b="1" i="0" baseline="0" dirty="0" smtClean="0"/>
              <a:t> to share:</a:t>
            </a:r>
          </a:p>
          <a:p>
            <a:endParaRPr lang="en-GB" b="1" i="0" baseline="0" dirty="0" smtClean="0"/>
          </a:p>
          <a:p>
            <a:r>
              <a:rPr lang="en-GB" b="1" i="1" baseline="0" dirty="0" smtClean="0"/>
              <a:t>‘Once you have used the screen to identify children’s strengths and gaps in their phonological awareness skills, practitioners have found it useful to use the tracking grid to record children’s strengths and gaps. You can use this information to plan for children’s phonological awareness development.</a:t>
            </a:r>
          </a:p>
          <a:p>
            <a:endParaRPr lang="en-GB" b="1" i="1" baseline="0" dirty="0" smtClean="0"/>
          </a:p>
          <a:p>
            <a:r>
              <a:rPr lang="en-GB" b="1" i="1" baseline="0" dirty="0" smtClean="0"/>
              <a:t>As opposed to using the phonological awareness screen a number of times during the session, practitioners have found it most useful when using the tracking grid as part of their short term planning. When children have developed a skill through learning and teaching, the tracking grid can be updated as an ongoing process. Some practitioners have found it helpful to date this so that they can monitor progress. This supports ongoing development of </a:t>
            </a:r>
            <a:r>
              <a:rPr lang="en-GB" b="1" i="1" baseline="0" smtClean="0"/>
              <a:t>phonological awareness</a:t>
            </a:r>
            <a:endParaRPr lang="en-GB" b="1" i="1" baseline="0" dirty="0" smtClean="0"/>
          </a:p>
          <a:p>
            <a:endParaRPr lang="en-GB" b="1" i="1" baseline="0" dirty="0" smtClean="0"/>
          </a:p>
          <a:p>
            <a:r>
              <a:rPr lang="en-GB" b="0" i="0" baseline="0" dirty="0" smtClean="0"/>
              <a:t>&lt;Facilitator can use the following video to explain this further if they wish: https://www.youtube.com/watch?v=AvSeso9vrnA&gt; This includes both Phonological Awareness and Pre-Handwriting information.</a:t>
            </a:r>
          </a:p>
        </p:txBody>
      </p:sp>
      <p:sp>
        <p:nvSpPr>
          <p:cNvPr id="4" name="Slide Number Placeholder 3"/>
          <p:cNvSpPr>
            <a:spLocks noGrp="1"/>
          </p:cNvSpPr>
          <p:nvPr>
            <p:ph type="sldNum" sz="quarter" idx="10"/>
          </p:nvPr>
        </p:nvSpPr>
        <p:spPr/>
        <p:txBody>
          <a:bodyPr/>
          <a:lstStyle/>
          <a:p>
            <a:fld id="{1E417B21-C611-4B32-9563-72CDA6DC204C}" type="slidenum">
              <a:rPr lang="en-GB" smtClean="0"/>
              <a:t>30</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a:t>
            </a:r>
            <a:r>
              <a:rPr lang="en-GB" b="1" baseline="0" dirty="0" smtClean="0"/>
              <a:t> to share:</a:t>
            </a:r>
          </a:p>
          <a:p>
            <a:endParaRPr lang="en-GB" b="1" baseline="0" dirty="0" smtClean="0"/>
          </a:p>
          <a:p>
            <a:r>
              <a:rPr lang="en-GB" b="1" i="1" baseline="0" dirty="0" smtClean="0"/>
              <a:t>‘On the Phonological Awareness area of the website you can access the phonological awareness screen and the tracking tool. When you scroll down on the phonological awareness page, you can also then access activities for each of the areas of the phonological awareness continuum’.</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31</a:t>
            </a:fld>
            <a:endParaRPr lang="en-GB"/>
          </a:p>
        </p:txBody>
      </p:sp>
    </p:spTree>
    <p:extLst>
      <p:ext uri="{BB962C8B-B14F-4D97-AF65-F5344CB8AC3E}">
        <p14:creationId xmlns:p14="http://schemas.microsoft.com/office/powerpoint/2010/main" val="41548426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a:t>
            </a:r>
            <a:r>
              <a:rPr lang="en-GB" b="1" baseline="0" dirty="0" smtClean="0"/>
              <a:t> facilitator to share:</a:t>
            </a:r>
          </a:p>
          <a:p>
            <a:endParaRPr lang="en-GB" b="1" baseline="0" dirty="0" smtClean="0"/>
          </a:p>
          <a:p>
            <a:r>
              <a:rPr lang="en-GB" b="1" i="1" baseline="0" dirty="0" smtClean="0"/>
              <a:t>‘For example, if you were wanting to work on an area such as word boundaries, on the phonological awareness page you can scroll down and click ‘Word Boundaries’.’</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32</a:t>
            </a:fld>
            <a:endParaRPr lang="en-GB"/>
          </a:p>
        </p:txBody>
      </p:sp>
    </p:spTree>
    <p:extLst>
      <p:ext uri="{BB962C8B-B14F-4D97-AF65-F5344CB8AC3E}">
        <p14:creationId xmlns:p14="http://schemas.microsoft.com/office/powerpoint/2010/main" val="3562193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‘This will take you to a number of learning experiences that can be planned</a:t>
            </a:r>
            <a:r>
              <a:rPr lang="en-GB" b="1" i="1" baseline="0" dirty="0" smtClean="0"/>
              <a:t> for to support the development of the skill. There is guidance for each area of the phonological awareness continuum that has been developed collaboratively by teachers and speech and language therapists.</a:t>
            </a:r>
          </a:p>
          <a:p>
            <a:endParaRPr lang="en-GB" b="1" i="1" baseline="0" dirty="0" smtClean="0"/>
          </a:p>
          <a:p>
            <a:r>
              <a:rPr lang="en-GB" b="1" i="1" baseline="0" dirty="0" smtClean="0"/>
              <a:t>In some schools, practitioners have created resource trays/boxes for each of the areas of phonological awareness, including the guidance and any appropriate resources. These  grab-and-go boxes take time to set up initially, however, support with responsive planning in the classroom.’</a:t>
            </a:r>
          </a:p>
          <a:p>
            <a:endParaRPr lang="en-GB" b="1" i="1" baseline="0" dirty="0" smtClean="0"/>
          </a:p>
          <a:p>
            <a:r>
              <a:rPr lang="en-GB" b="0" i="0" baseline="0" dirty="0" smtClean="0"/>
              <a:t>&lt;Facilitator may choose to do a demonstration of using the website&gt;</a:t>
            </a:r>
          </a:p>
          <a:p>
            <a:endParaRPr lang="en-GB" b="0" i="0" baseline="0" dirty="0" smtClean="0"/>
          </a:p>
          <a:p>
            <a:r>
              <a:rPr lang="en-GB" b="0" i="0" baseline="0" dirty="0" smtClean="0"/>
              <a:t>&lt;Facilitator may choose to share how they have developed phonological awareness in their classroom&gt;</a:t>
            </a:r>
            <a:endParaRPr lang="en-GB" b="0" i="0" dirty="0"/>
          </a:p>
        </p:txBody>
      </p:sp>
      <p:sp>
        <p:nvSpPr>
          <p:cNvPr id="4" name="Slide Number Placeholder 3"/>
          <p:cNvSpPr>
            <a:spLocks noGrp="1"/>
          </p:cNvSpPr>
          <p:nvPr>
            <p:ph type="sldNum" sz="quarter" idx="10"/>
          </p:nvPr>
        </p:nvSpPr>
        <p:spPr/>
        <p:txBody>
          <a:bodyPr/>
          <a:lstStyle/>
          <a:p>
            <a:fld id="{1E417B21-C611-4B32-9563-72CDA6DC204C}" type="slidenum">
              <a:rPr lang="en-GB" smtClean="0"/>
              <a:t>33</a:t>
            </a:fld>
            <a:endParaRPr lang="en-GB"/>
          </a:p>
        </p:txBody>
      </p:sp>
    </p:spTree>
    <p:extLst>
      <p:ext uri="{BB962C8B-B14F-4D97-AF65-F5344CB8AC3E}">
        <p14:creationId xmlns:p14="http://schemas.microsoft.com/office/powerpoint/2010/main" val="12710357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34</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‘When you are talking to someone, what are some of the things that people do when they’re not giving you their full attention?’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i="0" baseline="0" dirty="0" smtClean="0"/>
              <a:t>&lt;facilitator to provide time to discuss and then collect feedback&gt;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Some suggestions may include: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No eye-contact</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Distracted by a phone/ TV/ computer etc.</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Listening to another conversation</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Talking over you when you are talking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Showing no interest in what you’re saying</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‘In comparison, when you’re talking with someone, what things do they do to show you that they are giving you their full attention?’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i="0" baseline="0" dirty="0" smtClean="0"/>
              <a:t>&lt;facilitator to provide time to discuss and then collect feedback&gt;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Some suggestions may include: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Giving you eye-contact</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Sitting close to you</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Turning off a phone/ TV/ computer etc.</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Finding a quiet space to talk</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Allowing you to finish before they talk</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Showing that they’re interested by smiling and nodding</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‘So, when you’re interacting with children, what are some of the things you do to ensure that they have your full attention?’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i="0" baseline="0" dirty="0" smtClean="0"/>
              <a:t>&lt;facilitator to provide time to discuss and then collect feedback&gt;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35</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Facilitator</a:t>
            </a:r>
            <a:r>
              <a:rPr lang="en-GB" b="1" baseline="0" dirty="0" smtClean="0"/>
              <a:t> to share:</a:t>
            </a:r>
          </a:p>
          <a:p>
            <a:endParaRPr lang="en-GB" b="1" baseline="0" dirty="0" smtClean="0"/>
          </a:p>
          <a:p>
            <a:r>
              <a:rPr lang="en-GB" b="1" i="1" baseline="0" dirty="0" smtClean="0"/>
              <a:t>‘In Moray, speech and language therapists had developed guidance for families of babies – before and after birth – to support attachment and early language. This was called Before Words. Speech and language therapists in Highland engaged with Before Words, and further developed this into The Words Up (Early) key messages. There are six overarching key messages that run from a child’s first words through to the end of Primary 1. Within Words Up (Early) there are four stages – each stage with two posters.</a:t>
            </a:r>
          </a:p>
          <a:p>
            <a:endParaRPr lang="en-GB" b="1" i="1" baseline="0" dirty="0" smtClean="0"/>
          </a:p>
          <a:p>
            <a:r>
              <a:rPr lang="en-GB" b="1" i="1" baseline="0" dirty="0" smtClean="0"/>
              <a:t>The first poster (that with the child on it) demonstrates the typical language development at this stage. The second poster then details the things that adults can do (the key messages) to support children’s language development moving forward.</a:t>
            </a:r>
          </a:p>
          <a:p>
            <a:endParaRPr lang="en-GB" b="1" i="1" baseline="0" dirty="0" smtClean="0"/>
          </a:p>
          <a:p>
            <a:r>
              <a:rPr lang="en-GB" b="1" i="1" baseline="0" dirty="0" smtClean="0"/>
              <a:t>There is a separate online training for Adult/Child interaction that you can access on the Oral Language page.’</a:t>
            </a:r>
            <a:endParaRPr lang="en-GB" dirty="0"/>
          </a:p>
        </p:txBody>
      </p:sp>
      <p:sp>
        <p:nvSpPr>
          <p:cNvPr id="4" name="Slide Number Placeholder 3"/>
          <p:cNvSpPr>
            <a:spLocks noGrp="1"/>
          </p:cNvSpPr>
          <p:nvPr>
            <p:ph type="sldNum" sz="quarter" idx="10"/>
          </p:nvPr>
        </p:nvSpPr>
        <p:spPr/>
        <p:txBody>
          <a:bodyPr/>
          <a:lstStyle/>
          <a:p>
            <a:fld id="{62F90A48-3583-4E24-973E-09B5AEF93876}" type="slidenum">
              <a:rPr lang="en-GB" smtClean="0"/>
              <a:t>36</a:t>
            </a:fld>
            <a:endParaRPr lang="en-GB"/>
          </a:p>
        </p:txBody>
      </p:sp>
    </p:spTree>
    <p:extLst>
      <p:ext uri="{BB962C8B-B14F-4D97-AF65-F5344CB8AC3E}">
        <p14:creationId xmlns:p14="http://schemas.microsoft.com/office/powerpoint/2010/main" val="27502743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‘The continuum for oral language</a:t>
            </a:r>
            <a:r>
              <a:rPr lang="en-GB" b="1" i="1" baseline="0" dirty="0" smtClean="0"/>
              <a:t> depicts the typical stages of understanding of and expressive language. To support children’s oral language, through the Emerging Literacy networks we explore the following themes:</a:t>
            </a:r>
          </a:p>
          <a:p>
            <a:pPr marL="171450" indent="-171450">
              <a:buFont typeface="Courier New" panose="02070309020205020404" pitchFamily="49" charset="0"/>
              <a:buChar char="o"/>
            </a:pPr>
            <a:r>
              <a:rPr lang="en-GB" b="1" i="1" baseline="0" dirty="0" smtClean="0"/>
              <a:t>Vocabulary development</a:t>
            </a:r>
          </a:p>
          <a:p>
            <a:pPr marL="171450" indent="-171450">
              <a:buFont typeface="Courier New" panose="02070309020205020404" pitchFamily="49" charset="0"/>
              <a:buChar char="o"/>
            </a:pPr>
            <a:r>
              <a:rPr lang="en-GB" b="1" i="1" baseline="0" dirty="0" smtClean="0"/>
              <a:t>Developmentally appropriate questioning</a:t>
            </a:r>
          </a:p>
          <a:p>
            <a:pPr marL="171450" indent="-171450">
              <a:buFont typeface="Courier New" panose="02070309020205020404" pitchFamily="49" charset="0"/>
              <a:buChar char="o"/>
            </a:pPr>
            <a:r>
              <a:rPr lang="en-GB" b="1" i="1" baseline="0" dirty="0" smtClean="0"/>
              <a:t>Sequence and narrative skills.</a:t>
            </a:r>
          </a:p>
          <a:p>
            <a:pPr marL="171450" indent="-171450">
              <a:buFont typeface="Courier New" panose="02070309020205020404" pitchFamily="49" charset="0"/>
              <a:buChar char="o"/>
            </a:pPr>
            <a:endParaRPr lang="en-GB" b="1" i="1" baseline="0" dirty="0" smtClean="0"/>
          </a:p>
          <a:p>
            <a:pPr marL="0" indent="0">
              <a:buFont typeface="Courier New" panose="02070309020205020404" pitchFamily="49" charset="0"/>
              <a:buNone/>
            </a:pPr>
            <a:r>
              <a:rPr lang="en-GB" b="1" i="1" baseline="0" dirty="0" smtClean="0"/>
              <a:t>In today’s session we are going to explore one aspect of this through an introduction to vocabulary development:</a:t>
            </a:r>
          </a:p>
        </p:txBody>
      </p:sp>
      <p:sp>
        <p:nvSpPr>
          <p:cNvPr id="4" name="Slide Number Placeholder 3"/>
          <p:cNvSpPr>
            <a:spLocks noGrp="1"/>
          </p:cNvSpPr>
          <p:nvPr>
            <p:ph type="sldNum" sz="quarter" idx="10"/>
          </p:nvPr>
        </p:nvSpPr>
        <p:spPr/>
        <p:txBody>
          <a:bodyPr/>
          <a:lstStyle/>
          <a:p>
            <a:fld id="{1E417B21-C611-4B32-9563-72CDA6DC204C}" type="slidenum">
              <a:rPr lang="en-GB" smtClean="0"/>
              <a:t>37</a:t>
            </a:fld>
            <a:endParaRPr lang="en-GB"/>
          </a:p>
        </p:txBody>
      </p:sp>
    </p:spTree>
    <p:extLst>
      <p:ext uri="{BB962C8B-B14F-4D97-AF65-F5344CB8AC3E}">
        <p14:creationId xmlns:p14="http://schemas.microsoft.com/office/powerpoint/2010/main" val="39410743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Before the task,</a:t>
            </a:r>
            <a:r>
              <a:rPr lang="en-GB" b="1" baseline="0" dirty="0" smtClean="0"/>
              <a:t> provide each person with a word and definition. Some example words are below:</a:t>
            </a:r>
          </a:p>
          <a:p>
            <a:pPr marL="171450" indent="-171450">
              <a:buFont typeface="Wingdings" panose="05000000000000000000" pitchFamily="2" charset="2"/>
              <a:buChar char="§"/>
            </a:pPr>
            <a:r>
              <a:rPr lang="en-GB" i="0" baseline="0" dirty="0" smtClean="0"/>
              <a:t>Isinglass: a type of </a:t>
            </a:r>
            <a:r>
              <a:rPr lang="en-GB" i="0" baseline="0" dirty="0" err="1" smtClean="0"/>
              <a:t>gelatin</a:t>
            </a:r>
            <a:r>
              <a:rPr lang="en-GB" i="0" baseline="0" dirty="0" smtClean="0"/>
              <a:t> obtained from fish</a:t>
            </a:r>
          </a:p>
          <a:p>
            <a:pPr marL="171450" indent="-171450">
              <a:buFont typeface="Wingdings" panose="05000000000000000000" pitchFamily="2" charset="2"/>
              <a:buChar char="§"/>
            </a:pPr>
            <a:r>
              <a:rPr lang="en-GB" i="0" baseline="0" dirty="0" smtClean="0"/>
              <a:t>Hamulus: </a:t>
            </a:r>
            <a:r>
              <a:rPr lang="en-GB" i="0" dirty="0" smtClean="0"/>
              <a:t>A hook-like projection on a bee or wasp, linking the fore and hindwings</a:t>
            </a:r>
          </a:p>
          <a:p>
            <a:pPr marL="171450" indent="-171450">
              <a:buFont typeface="Wingdings" panose="05000000000000000000" pitchFamily="2" charset="2"/>
              <a:buChar char="§"/>
            </a:pPr>
            <a:r>
              <a:rPr lang="en-GB" i="0" baseline="0" dirty="0" err="1" smtClean="0"/>
              <a:t>Mahonia</a:t>
            </a:r>
            <a:r>
              <a:rPr lang="en-GB" i="0" baseline="0" dirty="0" smtClean="0"/>
              <a:t>: </a:t>
            </a:r>
            <a:r>
              <a:rPr lang="en-GB" dirty="0" smtClean="0"/>
              <a:t>A type of bush native to eastern Asia and North and South America</a:t>
            </a:r>
          </a:p>
          <a:p>
            <a:pPr marL="171450" indent="-171450">
              <a:buFont typeface="Wingdings" panose="05000000000000000000" pitchFamily="2" charset="2"/>
              <a:buChar char="§"/>
            </a:pPr>
            <a:r>
              <a:rPr lang="en-GB" i="0" baseline="0" dirty="0" err="1" smtClean="0"/>
              <a:t>Thenar</a:t>
            </a:r>
            <a:r>
              <a:rPr lang="en-GB" i="0" baseline="0" dirty="0" smtClean="0"/>
              <a:t>: </a:t>
            </a:r>
            <a:r>
              <a:rPr lang="en-GB" dirty="0" smtClean="0"/>
              <a:t>The fleshy part of the hand at the base of the thumb</a:t>
            </a:r>
          </a:p>
          <a:p>
            <a:pPr marL="171450" indent="-171450">
              <a:buFont typeface="Wingdings" panose="05000000000000000000" pitchFamily="2" charset="2"/>
              <a:buChar char="§"/>
            </a:pPr>
            <a:r>
              <a:rPr lang="en-GB" i="0" baseline="0" dirty="0" smtClean="0"/>
              <a:t>Jabot: </a:t>
            </a:r>
            <a:r>
              <a:rPr lang="en-GB" dirty="0" smtClean="0"/>
              <a:t>An ornamental ruffle on the front of a shirt or blouse</a:t>
            </a:r>
            <a:endParaRPr lang="en-GB" b="1" dirty="0" smtClean="0"/>
          </a:p>
          <a:p>
            <a:endParaRPr lang="en-GB" b="1" dirty="0" smtClean="0"/>
          </a:p>
          <a:p>
            <a:r>
              <a:rPr lang="en-GB" b="1" dirty="0" smtClean="0"/>
              <a:t>Facilitator</a:t>
            </a:r>
            <a:r>
              <a:rPr lang="en-GB" b="1" baseline="0" dirty="0" smtClean="0"/>
              <a:t> t</a:t>
            </a:r>
            <a:r>
              <a:rPr lang="en-GB" b="1" dirty="0" smtClean="0"/>
              <a:t>o</a:t>
            </a:r>
            <a:r>
              <a:rPr lang="en-GB" b="1" baseline="0" dirty="0" smtClean="0"/>
              <a:t> share:</a:t>
            </a:r>
          </a:p>
          <a:p>
            <a:r>
              <a:rPr lang="en-GB" b="1" i="1" baseline="0" dirty="0" smtClean="0"/>
              <a:t>‘In pairs, spend 2-3 minutes teaching each other your new word. You can say the word as many times as you like, the only thing that you’re not allowed to do is write your new word down/ show your partner your word.’</a:t>
            </a:r>
          </a:p>
          <a:p>
            <a:endParaRPr lang="en-GB" i="1" baseline="0" dirty="0" smtClean="0"/>
          </a:p>
          <a:p>
            <a:r>
              <a:rPr lang="en-GB" i="0" u="sng" baseline="0" dirty="0" smtClean="0"/>
              <a:t>After teaching the new word:</a:t>
            </a:r>
          </a:p>
          <a:p>
            <a:r>
              <a:rPr lang="en-GB" i="1" baseline="0" dirty="0" smtClean="0"/>
              <a:t>Facilitator to pose the question: </a:t>
            </a:r>
            <a:r>
              <a:rPr lang="en-GB" b="1" i="1" baseline="0" dirty="0" smtClean="0"/>
              <a:t>What information did you have to provide?</a:t>
            </a:r>
          </a:p>
          <a:p>
            <a:endParaRPr lang="en-GB" i="1" baseline="0" dirty="0" smtClean="0"/>
          </a:p>
          <a:p>
            <a:r>
              <a:rPr lang="en-GB" i="1" baseline="0" dirty="0" smtClean="0"/>
              <a:t>Facilitator to share: Some ideas might be – </a:t>
            </a:r>
          </a:p>
          <a:p>
            <a:pPr marL="171450" indent="-171450">
              <a:buFont typeface="Arial" pitchFamily="34" charset="0"/>
              <a:buChar char="•"/>
            </a:pPr>
            <a:r>
              <a:rPr lang="en-GB" i="1" baseline="0" dirty="0" smtClean="0"/>
              <a:t>A definition of the word</a:t>
            </a:r>
          </a:p>
          <a:p>
            <a:pPr marL="171450" indent="-171450">
              <a:buFont typeface="Arial" pitchFamily="34" charset="0"/>
              <a:buChar char="•"/>
            </a:pPr>
            <a:r>
              <a:rPr lang="en-GB" i="1" baseline="0" dirty="0" smtClean="0"/>
              <a:t>An example of the word in a sentence</a:t>
            </a:r>
          </a:p>
          <a:p>
            <a:pPr marL="171450" indent="-171450">
              <a:buFont typeface="Arial" pitchFamily="34" charset="0"/>
              <a:buChar char="•"/>
            </a:pPr>
            <a:r>
              <a:rPr lang="en-GB" i="1" baseline="0" dirty="0" smtClean="0"/>
              <a:t>A description or a drawing</a:t>
            </a:r>
          </a:p>
          <a:p>
            <a:pPr marL="171450" indent="-171450">
              <a:buFont typeface="Arial" pitchFamily="34" charset="0"/>
              <a:buChar char="•"/>
            </a:pPr>
            <a:r>
              <a:rPr lang="en-GB" i="1" baseline="0" dirty="0" smtClean="0"/>
              <a:t>Clapping out the syllables/ sharing rhyming words/ splitting the word into sounds</a:t>
            </a:r>
          </a:p>
          <a:p>
            <a:pPr marL="171450" indent="-171450">
              <a:buFont typeface="Arial" pitchFamily="34" charset="0"/>
              <a:buChar char="•"/>
            </a:pPr>
            <a:r>
              <a:rPr lang="en-GB" i="1" baseline="0" dirty="0" smtClean="0"/>
              <a:t>Getting your partner to repeat the word back to check it sounds right.</a:t>
            </a:r>
          </a:p>
          <a:p>
            <a:pPr marL="0" indent="0">
              <a:buFont typeface="Arial" pitchFamily="34" charset="0"/>
              <a:buNone/>
            </a:pPr>
            <a:endParaRPr lang="en-GB" i="1" baseline="0" dirty="0" smtClean="0"/>
          </a:p>
        </p:txBody>
      </p:sp>
      <p:sp>
        <p:nvSpPr>
          <p:cNvPr id="4" name="Slide Number Placeholder 3"/>
          <p:cNvSpPr>
            <a:spLocks noGrp="1"/>
          </p:cNvSpPr>
          <p:nvPr>
            <p:ph type="sldNum" sz="quarter" idx="10"/>
          </p:nvPr>
        </p:nvSpPr>
        <p:spPr/>
        <p:txBody>
          <a:bodyPr/>
          <a:lstStyle/>
          <a:p>
            <a:fld id="{F3FA3FA8-9BC7-475E-BA7E-2C14599A0BB9}" type="slidenum">
              <a:rPr lang="en-GB" smtClean="0"/>
              <a:pPr/>
              <a:t>38</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u="none" strike="noStrike" kern="1200" baseline="0" dirty="0" err="1" smtClean="0">
                <a:solidFill>
                  <a:schemeClr val="tx1"/>
                </a:solidFill>
                <a:latin typeface="+mn-lt"/>
                <a:ea typeface="+mn-ea"/>
                <a:cs typeface="+mn-cs"/>
              </a:rPr>
              <a:t>Facilitor</a:t>
            </a:r>
            <a:r>
              <a:rPr lang="en-GB" sz="1200" b="1" i="0" u="none" strike="noStrike" kern="1200" baseline="0" dirty="0" smtClean="0">
                <a:solidFill>
                  <a:schemeClr val="tx1"/>
                </a:solidFill>
                <a:latin typeface="+mn-lt"/>
                <a:ea typeface="+mn-ea"/>
                <a:cs typeface="+mn-cs"/>
              </a:rPr>
              <a:t> to share:</a:t>
            </a:r>
          </a:p>
          <a:p>
            <a:endParaRPr lang="en-GB" sz="1200" b="1" i="0" u="none" strike="noStrike" kern="1200" baseline="0" dirty="0" smtClean="0">
              <a:solidFill>
                <a:schemeClr val="tx1"/>
              </a:solidFill>
              <a:latin typeface="+mn-lt"/>
              <a:ea typeface="+mn-ea"/>
              <a:cs typeface="+mn-cs"/>
            </a:endParaRPr>
          </a:p>
          <a:p>
            <a:r>
              <a:rPr lang="en-GB" sz="1200" b="1" i="1" u="none" strike="noStrike" kern="1200" baseline="0" dirty="0" smtClean="0">
                <a:solidFill>
                  <a:schemeClr val="tx1"/>
                </a:solidFill>
                <a:latin typeface="+mn-lt"/>
                <a:ea typeface="+mn-ea"/>
                <a:cs typeface="+mn-cs"/>
              </a:rPr>
              <a:t>‘Planned vocabulary instruction has a benefit on children’s access to and engagement with the context, as well as the transferability of language in everyday interactions and across the curriculum. In order to learn new vocabulary and language, children need three things simultaneously:</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experiences</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adults telling them the words</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repetition.’</a:t>
            </a:r>
          </a:p>
        </p:txBody>
      </p:sp>
      <p:sp>
        <p:nvSpPr>
          <p:cNvPr id="4" name="Slide Number Placeholder 3"/>
          <p:cNvSpPr>
            <a:spLocks noGrp="1"/>
          </p:cNvSpPr>
          <p:nvPr>
            <p:ph type="sldNum" sz="quarter" idx="10"/>
          </p:nvPr>
        </p:nvSpPr>
        <p:spPr/>
        <p:txBody>
          <a:bodyPr/>
          <a:lstStyle/>
          <a:p>
            <a:fld id="{F3FA3FA8-9BC7-475E-BA7E-2C14599A0BB9}" type="slidenum">
              <a:rPr lang="en-GB" smtClean="0"/>
              <a:pPr/>
              <a:t>39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Introduction</a:t>
            </a:r>
          </a:p>
          <a:p>
            <a:r>
              <a:rPr lang="en-GB" b="0" i="1" baseline="0" dirty="0" smtClean="0"/>
              <a:t>- Share aims of the training</a:t>
            </a:r>
          </a:p>
        </p:txBody>
      </p:sp>
      <p:sp>
        <p:nvSpPr>
          <p:cNvPr id="4" name="Slide Number Placeholder 3"/>
          <p:cNvSpPr>
            <a:spLocks noGrp="1"/>
          </p:cNvSpPr>
          <p:nvPr>
            <p:ph type="sldNum" sz="quarter" idx="10"/>
          </p:nvPr>
        </p:nvSpPr>
        <p:spPr/>
        <p:txBody>
          <a:bodyPr/>
          <a:lstStyle/>
          <a:p>
            <a:fld id="{1E417B21-C611-4B32-9563-72CDA6DC204C}" type="slidenum">
              <a:rPr lang="en-GB" smtClean="0"/>
              <a:t>4</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Tx/>
              <a:buNone/>
            </a:pPr>
            <a:r>
              <a:rPr lang="en-GB" sz="1200" b="1" dirty="0" smtClean="0"/>
              <a:t>Facilitator</a:t>
            </a:r>
            <a:r>
              <a:rPr lang="en-GB" sz="1200" b="1" baseline="0" dirty="0" smtClean="0"/>
              <a:t> t</a:t>
            </a:r>
            <a:r>
              <a:rPr lang="en-GB" sz="1200" b="1" dirty="0" smtClean="0"/>
              <a:t>o</a:t>
            </a:r>
            <a:r>
              <a:rPr lang="en-GB" sz="1200" b="1" baseline="0" dirty="0" smtClean="0"/>
              <a:t> share:</a:t>
            </a:r>
          </a:p>
          <a:p>
            <a:pPr marL="0" indent="0">
              <a:buFontTx/>
              <a:buNone/>
            </a:pPr>
            <a:r>
              <a:rPr lang="en-GB" sz="1200" b="1" i="1" baseline="0" dirty="0" smtClean="0"/>
              <a:t>‘Research has identified the impact that vocabulary can have on children’s wellbeing, learning and outcomes as an adult.’</a:t>
            </a:r>
          </a:p>
          <a:p>
            <a:pPr marL="0" indent="0">
              <a:buFontTx/>
              <a:buNone/>
            </a:pPr>
            <a:endParaRPr lang="en-GB" sz="1200" b="0" i="1" baseline="0" dirty="0" smtClean="0"/>
          </a:p>
          <a:p>
            <a:pPr marL="0" indent="0">
              <a:buFontTx/>
              <a:buNone/>
            </a:pPr>
            <a:r>
              <a:rPr lang="en-GB" sz="1200" b="0" i="0" baseline="0" dirty="0" smtClean="0"/>
              <a:t>&lt;Practitioners to read the bullet points.&gt;</a:t>
            </a:r>
          </a:p>
          <a:p>
            <a:pPr marL="0" indent="0">
              <a:buFontTx/>
              <a:buNone/>
            </a:pPr>
            <a:endParaRPr lang="en-GB" sz="1200" dirty="0" smtClean="0"/>
          </a:p>
          <a:p>
            <a:pPr marL="0" indent="0">
              <a:buFontTx/>
              <a:buNone/>
            </a:pPr>
            <a:r>
              <a:rPr lang="en-GB" sz="1200" dirty="0" smtClean="0"/>
              <a:t>References:</a:t>
            </a:r>
          </a:p>
          <a:p>
            <a:pPr algn="l"/>
            <a:endParaRPr lang="en-GB" sz="1200" b="0" i="0" u="none" strike="noStrike" baseline="0" dirty="0" smtClean="0">
              <a:solidFill>
                <a:srgbClr val="000000"/>
              </a:solidFill>
              <a:latin typeface="+mn-lt"/>
            </a:endParaRPr>
          </a:p>
          <a:p>
            <a:r>
              <a:rPr lang="en-GB" sz="1200" b="0" i="0" u="none" strike="noStrike" baseline="0" dirty="0" smtClean="0">
                <a:solidFill>
                  <a:srgbClr val="000000"/>
                </a:solidFill>
                <a:latin typeface="+mn-lt"/>
              </a:rPr>
              <a:t>Wellman R.L., Lewis B.A., </a:t>
            </a:r>
            <a:r>
              <a:rPr lang="en-GB" sz="1200" b="0" i="0" u="none" strike="noStrike" baseline="0" dirty="0" err="1" smtClean="0">
                <a:solidFill>
                  <a:srgbClr val="000000"/>
                </a:solidFill>
                <a:latin typeface="+mn-lt"/>
              </a:rPr>
              <a:t>Freebairn</a:t>
            </a:r>
            <a:r>
              <a:rPr lang="en-GB" sz="1200" b="0" i="0" u="none" strike="noStrike" baseline="0" dirty="0" smtClean="0">
                <a:solidFill>
                  <a:srgbClr val="000000"/>
                </a:solidFill>
                <a:latin typeface="+mn-lt"/>
              </a:rPr>
              <a:t> L.A., </a:t>
            </a:r>
            <a:r>
              <a:rPr lang="en-GB" sz="1200" b="0" i="0" u="none" strike="noStrike" baseline="0" dirty="0" err="1" smtClean="0">
                <a:solidFill>
                  <a:srgbClr val="000000"/>
                </a:solidFill>
                <a:latin typeface="+mn-lt"/>
              </a:rPr>
              <a:t>Avrich</a:t>
            </a:r>
            <a:r>
              <a:rPr lang="en-GB" sz="1200" b="0" i="0" u="none" strike="noStrike" baseline="0" dirty="0" smtClean="0">
                <a:solidFill>
                  <a:srgbClr val="000000"/>
                </a:solidFill>
                <a:latin typeface="+mn-lt"/>
              </a:rPr>
              <a:t> A.A., Hansen A.J., and Stein C.M. (2011) </a:t>
            </a:r>
            <a:r>
              <a:rPr lang="en-GB" sz="1200" b="0" i="1" u="none" strike="noStrike" baseline="0" dirty="0" smtClean="0">
                <a:solidFill>
                  <a:srgbClr val="000000"/>
                </a:solidFill>
                <a:latin typeface="+mn-lt"/>
              </a:rPr>
              <a:t>Narrative Ability of Children With Speech Sound Disorders and the Prediction of Later Literacy Skills </a:t>
            </a:r>
            <a:r>
              <a:rPr lang="en-GB" sz="1200" b="0" i="0" u="none" strike="noStrike" baseline="0" dirty="0" smtClean="0">
                <a:solidFill>
                  <a:srgbClr val="000000"/>
                </a:solidFill>
                <a:latin typeface="+mn-lt"/>
              </a:rPr>
              <a:t>LSHSS 42;561-579 </a:t>
            </a:r>
          </a:p>
          <a:p>
            <a:endParaRPr lang="en-GB" sz="1200" b="0" i="0" u="none" strike="noStrike" baseline="0" dirty="0" smtClean="0">
              <a:solidFill>
                <a:srgbClr val="000000"/>
              </a:solidFill>
              <a:latin typeface="+mn-lt"/>
            </a:endParaRPr>
          </a:p>
          <a:p>
            <a:r>
              <a:rPr lang="en-GB" sz="1200" b="0" i="0" u="none" strike="noStrike" baseline="0" dirty="0" smtClean="0">
                <a:solidFill>
                  <a:srgbClr val="000000"/>
                </a:solidFill>
                <a:latin typeface="+mn-lt"/>
              </a:rPr>
              <a:t>Hart, B., &amp; </a:t>
            </a:r>
            <a:r>
              <a:rPr lang="en-GB" sz="1200" b="0" i="0" u="none" strike="noStrike" baseline="0" dirty="0" err="1" smtClean="0">
                <a:solidFill>
                  <a:srgbClr val="000000"/>
                </a:solidFill>
                <a:latin typeface="+mn-lt"/>
              </a:rPr>
              <a:t>Risley</a:t>
            </a:r>
            <a:r>
              <a:rPr lang="en-GB" sz="1200" b="0" i="0" u="none" strike="noStrike" baseline="0" dirty="0" smtClean="0">
                <a:solidFill>
                  <a:srgbClr val="000000"/>
                </a:solidFill>
                <a:latin typeface="+mn-lt"/>
              </a:rPr>
              <a:t>, R. T. (1995). </a:t>
            </a:r>
            <a:r>
              <a:rPr lang="en-GB" sz="1200" b="0" i="1" u="none" strike="noStrike" baseline="0" dirty="0" smtClean="0">
                <a:solidFill>
                  <a:srgbClr val="000000"/>
                </a:solidFill>
                <a:latin typeface="+mn-lt"/>
              </a:rPr>
              <a:t>Meaningful differences in the everyday experience of young American children. Baltimore: Paul H. Brookes </a:t>
            </a:r>
          </a:p>
          <a:p>
            <a:endParaRPr lang="en-GB" sz="1200" b="0" i="0" u="none" strike="noStrike" baseline="0" dirty="0" smtClean="0">
              <a:solidFill>
                <a:srgbClr val="000000"/>
              </a:solidFill>
              <a:latin typeface="+mn-lt"/>
            </a:endParaRPr>
          </a:p>
          <a:p>
            <a:r>
              <a:rPr lang="en-GB" sz="1200" b="0" i="0" u="none" strike="noStrike" baseline="0" dirty="0" smtClean="0">
                <a:solidFill>
                  <a:srgbClr val="000000"/>
                </a:solidFill>
                <a:latin typeface="+mn-lt"/>
              </a:rPr>
              <a:t>Leon Feinstein and Kathryn Duckworth (2006) </a:t>
            </a:r>
            <a:r>
              <a:rPr lang="en-GB" sz="1200" b="0" i="1" u="none" strike="noStrike" baseline="0" dirty="0" smtClean="0">
                <a:solidFill>
                  <a:srgbClr val="000000"/>
                </a:solidFill>
                <a:latin typeface="+mn-lt"/>
              </a:rPr>
              <a:t>Development in the early years: its importance for school performance and adult outcomes </a:t>
            </a:r>
          </a:p>
        </p:txBody>
      </p:sp>
      <p:sp>
        <p:nvSpPr>
          <p:cNvPr id="4" name="Slide Number Placeholder 3"/>
          <p:cNvSpPr>
            <a:spLocks noGrp="1"/>
          </p:cNvSpPr>
          <p:nvPr>
            <p:ph type="sldNum" sz="quarter" idx="10"/>
          </p:nvPr>
        </p:nvSpPr>
        <p:spPr/>
        <p:txBody>
          <a:bodyPr/>
          <a:lstStyle/>
          <a:p>
            <a:fld id="{F3FA3FA8-9BC7-475E-BA7E-2C14599A0BB9}" type="slidenum">
              <a:rPr lang="en-GB" smtClean="0"/>
              <a:pPr/>
              <a:t>40</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baseline="0" dirty="0" smtClean="0">
                <a:latin typeface="+mn-lt"/>
                <a:cs typeface="Arial" panose="020B0604020202020204" pitchFamily="34" charset="0"/>
              </a:rPr>
              <a:t>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1" baseline="0" dirty="0" smtClean="0">
              <a:latin typeface="+mn-lt"/>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baseline="0" dirty="0" smtClean="0">
                <a:latin typeface="+mn-lt"/>
                <a:cs typeface="Arial" panose="020B0604020202020204" pitchFamily="34" charset="0"/>
              </a:rPr>
              <a:t>‘Pre-Teaching Vocabulary (PTV) is a principled approach which can be used when teaching new vocabulary. The strategies within PTV are designed to be used as a whole-school approach to vocabulary development, integrated into practitioners’ everyday interactions and teaching across the curriculum.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i="1" baseline="0" dirty="0" smtClean="0">
              <a:latin typeface="+mn-lt"/>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dirty="0" smtClean="0">
                <a:latin typeface="+mn-lt"/>
                <a:cs typeface="Arial" panose="020B0604020202020204" pitchFamily="34" charset="0"/>
              </a:rPr>
              <a:t>PTV encourages a focus on the key ‘goldilocks’ words needed by children to effectively understand the vocabulary used in their classroom. It helps reinforce the importance of developing word knowledge to improve and enhance language and reading comprehension.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i="1" dirty="0" smtClean="0">
              <a:latin typeface="+mn-lt"/>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dirty="0" smtClean="0">
                <a:latin typeface="+mn-lt"/>
                <a:cs typeface="Arial" panose="020B0604020202020204" pitchFamily="34" charset="0"/>
              </a:rPr>
              <a:t>The subsequent</a:t>
            </a:r>
            <a:r>
              <a:rPr lang="en-GB" sz="1200" b="1" i="1" baseline="0" dirty="0" smtClean="0">
                <a:latin typeface="+mn-lt"/>
                <a:cs typeface="Arial" panose="020B0604020202020204" pitchFamily="34" charset="0"/>
              </a:rPr>
              <a:t> slides will explain the three steps which inform your planning of vocabulary teaching using PTV strategies.’</a:t>
            </a:r>
            <a:endParaRPr lang="en-GB" sz="1200" b="1" i="1" dirty="0" smtClean="0">
              <a:latin typeface="+mn-lt"/>
              <a:cs typeface="Arial" panose="020B0604020202020204" pitchFamily="34" charset="0"/>
            </a:endParaRPr>
          </a:p>
          <a:p>
            <a:endParaRPr lang="en-GB" dirty="0">
              <a:latin typeface="+mn-lt"/>
            </a:endParaRPr>
          </a:p>
        </p:txBody>
      </p:sp>
      <p:sp>
        <p:nvSpPr>
          <p:cNvPr id="4" name="Slide Number Placeholder 3"/>
          <p:cNvSpPr>
            <a:spLocks noGrp="1"/>
          </p:cNvSpPr>
          <p:nvPr>
            <p:ph type="sldNum" sz="quarter" idx="10"/>
          </p:nvPr>
        </p:nvSpPr>
        <p:spPr/>
        <p:txBody>
          <a:bodyPr/>
          <a:lstStyle/>
          <a:p>
            <a:fld id="{F3FA3FA8-9BC7-475E-BA7E-2C14599A0BB9}" type="slidenum">
              <a:rPr lang="en-GB" smtClean="0"/>
              <a:pPr/>
              <a:t>41</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u="none" strike="noStrike" kern="1200" baseline="0" dirty="0" smtClean="0">
                <a:solidFill>
                  <a:schemeClr val="tx1"/>
                </a:solidFill>
                <a:latin typeface="+mn-lt"/>
                <a:ea typeface="+mn-ea"/>
                <a:cs typeface="+mn-cs"/>
              </a:rPr>
              <a:t>Facilitator to share:</a:t>
            </a:r>
          </a:p>
          <a:p>
            <a:endParaRPr lang="en-GB" sz="1200" b="0" i="1" u="none" strike="noStrike" kern="1200" baseline="0" dirty="0" smtClean="0">
              <a:solidFill>
                <a:schemeClr val="tx1"/>
              </a:solidFill>
              <a:latin typeface="+mn-lt"/>
              <a:ea typeface="+mn-ea"/>
              <a:cs typeface="+mn-cs"/>
            </a:endParaRPr>
          </a:p>
          <a:p>
            <a:r>
              <a:rPr lang="en-GB" sz="1200" b="1" i="1" u="none" strike="noStrike" kern="1200" baseline="0" dirty="0" smtClean="0">
                <a:solidFill>
                  <a:schemeClr val="tx1"/>
                </a:solidFill>
                <a:latin typeface="+mn-lt"/>
                <a:ea typeface="+mn-ea"/>
                <a:cs typeface="+mn-cs"/>
              </a:rPr>
              <a:t>‘Step 1 is to identify the language from your context of learning. This can be done at the interim stages of planning for learning, teaching and assessment as part of The Moderation Cycle, identifying the vocabulary for the context.</a:t>
            </a:r>
          </a:p>
          <a:p>
            <a:endParaRPr lang="en-GB" sz="1200" b="1" i="1" u="none" strike="noStrike" kern="1200" baseline="0" dirty="0" smtClean="0">
              <a:solidFill>
                <a:schemeClr val="tx1"/>
              </a:solidFill>
              <a:latin typeface="+mn-lt"/>
              <a:ea typeface="+mn-ea"/>
              <a:cs typeface="+mn-cs"/>
            </a:endParaRPr>
          </a:p>
          <a:p>
            <a:r>
              <a:rPr lang="en-GB" sz="1200" b="1" i="1" u="none" strike="noStrike" kern="1200" baseline="0" dirty="0" smtClean="0">
                <a:solidFill>
                  <a:schemeClr val="tx1"/>
                </a:solidFill>
                <a:latin typeface="+mn-lt"/>
                <a:ea typeface="+mn-ea"/>
                <a:cs typeface="+mn-cs"/>
              </a:rPr>
              <a:t>In this example, the teacher of a P1/2 class, who were going to be looking at the context of “Looking after myself”, identified the list of vocabulary that they anticipated would be used through everyday interactions.’</a:t>
            </a:r>
          </a:p>
          <a:p>
            <a:endParaRPr lang="en-GB"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3FA3FA8-9BC7-475E-BA7E-2C14599A0BB9}" type="slidenum">
              <a:rPr lang="en-GB" smtClean="0"/>
              <a:pPr/>
              <a:t>42</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b="1" dirty="0" smtClean="0">
                <a:latin typeface="+mn-lt"/>
              </a:rPr>
              <a:t>Facilitator</a:t>
            </a:r>
            <a:r>
              <a:rPr lang="en-GB" b="1" baseline="0" dirty="0" smtClean="0">
                <a:latin typeface="+mn-lt"/>
              </a:rPr>
              <a:t> t</a:t>
            </a:r>
            <a:r>
              <a:rPr lang="en-GB" b="1" dirty="0" smtClean="0">
                <a:latin typeface="+mn-lt"/>
              </a:rPr>
              <a:t>o</a:t>
            </a:r>
            <a:r>
              <a:rPr lang="en-GB" b="1" baseline="0" dirty="0" smtClean="0">
                <a:latin typeface="+mn-lt"/>
              </a:rPr>
              <a:t> share:</a:t>
            </a:r>
            <a:endParaRPr lang="en-GB" b="1"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b="0" i="1"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1" i="1" dirty="0" smtClean="0">
                <a:latin typeface="+mn-lt"/>
              </a:rPr>
              <a:t>‘Step 2 is </a:t>
            </a:r>
            <a:r>
              <a:rPr lang="en-GB" b="1" i="1" baseline="0" dirty="0" smtClean="0">
                <a:latin typeface="+mn-lt"/>
              </a:rPr>
              <a:t>to organise the list of words made in Step 1 into three columns.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latin typeface="+mn-lt"/>
            </a:endParaRP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b="1" i="1" baseline="0" dirty="0" smtClean="0">
                <a:latin typeface="+mn-lt"/>
              </a:rPr>
              <a:t>At the left hand side we have Tier 1 (Anchor words): These are the words from the context which most children will already have as part of their understanding and expressive language.</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GB" b="1" i="1" baseline="0" dirty="0" smtClean="0">
              <a:latin typeface="+mn-lt"/>
            </a:endParaRP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b="1" i="1" baseline="0" dirty="0" smtClean="0">
                <a:latin typeface="+mn-lt"/>
              </a:rPr>
              <a:t>At the right hand side we have Tier 3 (Step-on words): These are subject specific words to the context. These will be words that, like Tier 1, you will discuss, but you may not explicitly teach.</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GB" b="1" i="1" baseline="0" dirty="0" smtClean="0">
              <a:latin typeface="+mn-lt"/>
            </a:endParaRPr>
          </a:p>
          <a:p>
            <a:pPr marL="171450" marR="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b="1" i="1" baseline="0" dirty="0" smtClean="0">
                <a:latin typeface="+mn-lt"/>
              </a:rPr>
              <a:t>In the middle we have Tier 2 (Goldilocks words): These are the words from the context that can be transferred across a number of different contexts. </a:t>
            </a:r>
            <a:r>
              <a:rPr lang="en-GB" b="1" i="1" dirty="0" smtClean="0">
                <a:latin typeface="+mn-lt"/>
              </a:rPr>
              <a:t>The PTV approach recommends that practitioners focus on the Tier 2 (Goldilocks) words when planning their vocabulary instruction through everyday interactions and explicit teaching.</a:t>
            </a:r>
            <a:r>
              <a:rPr lang="en-GB" sz="1200" b="1" i="1" dirty="0" smtClean="0">
                <a:latin typeface="+mn-lt"/>
                <a:cs typeface="Arial" panose="020B0604020202020204" pitchFamily="34" charset="0"/>
              </a:rPr>
              <a:t> </a:t>
            </a:r>
            <a:endParaRPr lang="en-GB" b="1" i="1" baseline="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dirty="0" smtClean="0">
                <a:latin typeface="+mn-lt"/>
                <a:cs typeface="Arial" panose="020B0604020202020204" pitchFamily="34" charset="0"/>
              </a:rPr>
              <a:t>The tiers are specific to the group of children that you are working with, taking into consideration their stage of language development and the vocabulary knowledge that they already have.</a:t>
            </a:r>
            <a:r>
              <a:rPr lang="en-GB" b="1" i="1" dirty="0" smtClean="0">
                <a:latin typeface="+mn-lt"/>
              </a:rPr>
              <a:t> Tier 2 vocabulary has the greatest impact on children’s language development as the vocabulary which has been selected is transferable across a number of contexts. Whilst there is an emphasis on the targeted instruction of Tier 2 vocabulary, practitioners will still use Tier 1 and Tier 3 vocabulary when children are learning about the context.’</a:t>
            </a:r>
          </a:p>
          <a:p>
            <a:endParaRPr lang="en-GB" b="1" baseline="0" dirty="0" smtClean="0">
              <a:latin typeface="+mn-lt"/>
            </a:endParaRPr>
          </a:p>
        </p:txBody>
      </p:sp>
      <p:sp>
        <p:nvSpPr>
          <p:cNvPr id="4" name="Slide Number Placeholder 3"/>
          <p:cNvSpPr>
            <a:spLocks noGrp="1"/>
          </p:cNvSpPr>
          <p:nvPr>
            <p:ph type="sldNum" sz="quarter" idx="10"/>
          </p:nvPr>
        </p:nvSpPr>
        <p:spPr/>
        <p:txBody>
          <a:bodyPr/>
          <a:lstStyle/>
          <a:p>
            <a:fld id="{F3FA3FA8-9BC7-475E-BA7E-2C14599A0BB9}" type="slidenum">
              <a:rPr lang="en-GB" smtClean="0"/>
              <a:pPr/>
              <a:t>43</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u="none" strike="noStrike" kern="1200" baseline="0" dirty="0" smtClean="0">
                <a:solidFill>
                  <a:schemeClr val="tx1"/>
                </a:solidFill>
                <a:latin typeface="+mn-lt"/>
                <a:ea typeface="+mn-ea"/>
                <a:cs typeface="+mn-cs"/>
              </a:rPr>
              <a:t>Facilitator to share:</a:t>
            </a:r>
            <a:endParaRPr lang="en-GB" sz="1200" b="0" i="1" u="none" strike="noStrike" kern="1200" baseline="0" dirty="0" smtClean="0">
              <a:solidFill>
                <a:schemeClr val="tx1"/>
              </a:solidFill>
              <a:latin typeface="+mn-lt"/>
              <a:ea typeface="+mn-ea"/>
              <a:cs typeface="+mn-cs"/>
            </a:endParaRPr>
          </a:p>
          <a:p>
            <a:endParaRPr lang="en-GB" sz="1200" b="0" i="1" u="none" strike="noStrike" kern="1200" baseline="0" dirty="0" smtClean="0">
              <a:solidFill>
                <a:schemeClr val="tx1"/>
              </a:solidFill>
              <a:latin typeface="+mn-lt"/>
              <a:ea typeface="+mn-ea"/>
              <a:cs typeface="+mn-cs"/>
            </a:endParaRPr>
          </a:p>
          <a:p>
            <a:r>
              <a:rPr lang="en-GB" sz="1200" b="1" i="1" u="none" strike="noStrike" kern="1200" baseline="0" dirty="0" smtClean="0">
                <a:solidFill>
                  <a:schemeClr val="tx1"/>
                </a:solidFill>
                <a:latin typeface="+mn-lt"/>
                <a:ea typeface="+mn-ea"/>
                <a:cs typeface="+mn-cs"/>
              </a:rPr>
              <a:t>‘The teacher of the P1/2 class who were going to be looking at the context of “Looking after myself”, reflected on the word list from step 1 and organised the vocabulary into the three tiers for the children in their class. The teacher could then focus on planning learning experiences which allowed the children to experiences all of the vocabulary from Tier 1, Tier 2 and Tier 3 as well as targeted instruction on the transferable Tier 2 vocabulary.’</a:t>
            </a:r>
          </a:p>
          <a:p>
            <a:endParaRPr lang="en-GB" sz="1200" b="0" i="1" u="none" strike="noStrike" kern="1200" baseline="0" dirty="0" smtClean="0">
              <a:solidFill>
                <a:schemeClr val="tx1"/>
              </a:solidFill>
              <a:latin typeface="+mn-lt"/>
              <a:ea typeface="+mn-ea"/>
              <a:cs typeface="+mn-cs"/>
            </a:endParaRPr>
          </a:p>
          <a:p>
            <a:endParaRPr lang="en-GB" b="1" i="1" dirty="0"/>
          </a:p>
        </p:txBody>
      </p:sp>
      <p:sp>
        <p:nvSpPr>
          <p:cNvPr id="4" name="Slide Number Placeholder 3"/>
          <p:cNvSpPr>
            <a:spLocks noGrp="1"/>
          </p:cNvSpPr>
          <p:nvPr>
            <p:ph type="sldNum" sz="quarter" idx="10"/>
          </p:nvPr>
        </p:nvSpPr>
        <p:spPr/>
        <p:txBody>
          <a:bodyPr/>
          <a:lstStyle/>
          <a:p>
            <a:fld id="{F3FA3FA8-9BC7-475E-BA7E-2C14599A0BB9}" type="slidenum">
              <a:rPr lang="en-GB" smtClean="0"/>
              <a:pPr/>
              <a:t>44</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Facilitator</a:t>
            </a:r>
            <a:r>
              <a:rPr lang="en-GB" b="1" baseline="0" dirty="0" smtClean="0"/>
              <a:t> t</a:t>
            </a:r>
            <a:r>
              <a:rPr lang="en-GB" b="1" dirty="0" smtClean="0"/>
              <a:t>o</a:t>
            </a:r>
            <a:r>
              <a:rPr lang="en-GB" b="1" baseline="0" dirty="0" smtClean="0"/>
              <a:t> share:</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1" u="none" strike="noStrike" kern="1200" baseline="0" dirty="0" smtClean="0">
                <a:solidFill>
                  <a:schemeClr val="tx1"/>
                </a:solidFill>
                <a:latin typeface="+mn-lt"/>
                <a:ea typeface="+mn-ea"/>
                <a:cs typeface="+mn-cs"/>
              </a:rPr>
              <a:t>‘The PTV guidance from Pip St. John provides practitioners with resources to plan for Tier 2 vocabulary development through explicit instruction covering the three key elements of semantics, phonological awareness and kinaesthetic/ visual.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i="1"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When planning for vocabulary instruction there are three key elements which practitioners should consider: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1" baseline="0" dirty="0" smtClean="0"/>
              <a:t>Semantics (Green is what it means)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1" baseline="0" dirty="0" smtClean="0"/>
              <a:t>Phonological Awareness (Red is what is said)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i="1" baseline="0" dirty="0" smtClean="0"/>
              <a:t>Kinaesthetic/ Visual (Blue is what you do).</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It is not enough for a child to read a word. A child needs interaction and experience to learn language. </a:t>
            </a:r>
            <a:r>
              <a:rPr lang="en-GB" b="1" i="1" dirty="0" smtClean="0"/>
              <a:t>In addition to</a:t>
            </a:r>
            <a:r>
              <a:rPr lang="en-GB" b="1" i="1" baseline="0" dirty="0" smtClean="0"/>
              <a:t> learning about the three key areas of every word, a child needs to hear new words approximately 50 meaningful times before they will use the word in their spoken vocabulary.’</a:t>
            </a:r>
          </a:p>
          <a:p>
            <a:endParaRPr lang="en-GB" dirty="0" smtClean="0"/>
          </a:p>
          <a:p>
            <a:endParaRPr lang="en-GB" baseline="0" dirty="0" smtClean="0"/>
          </a:p>
        </p:txBody>
      </p:sp>
      <p:sp>
        <p:nvSpPr>
          <p:cNvPr id="4" name="Slide Number Placeholder 3"/>
          <p:cNvSpPr>
            <a:spLocks noGrp="1"/>
          </p:cNvSpPr>
          <p:nvPr>
            <p:ph type="sldNum" sz="quarter" idx="10"/>
          </p:nvPr>
        </p:nvSpPr>
        <p:spPr/>
        <p:txBody>
          <a:bodyPr/>
          <a:lstStyle/>
          <a:p>
            <a:fld id="{F3FA3FA8-9BC7-475E-BA7E-2C14599A0BB9}" type="slidenum">
              <a:rPr lang="en-GB" smtClean="0"/>
              <a:pPr/>
              <a:t>45</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dirty="0" smtClean="0">
                <a:solidFill>
                  <a:schemeClr val="tx1"/>
                </a:solidFill>
                <a:latin typeface="+mn-lt"/>
                <a:ea typeface="+mn-ea"/>
                <a:cs typeface="+mn-cs"/>
              </a:rPr>
              <a:t>Facilitator to share:</a:t>
            </a:r>
            <a:endParaRPr lang="en-GB" sz="1200" b="0" i="1"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u="none" strike="noStrike" kern="1200" baseline="0" dirty="0" smtClean="0">
                <a:solidFill>
                  <a:schemeClr val="tx1"/>
                </a:solidFill>
                <a:latin typeface="+mn-lt"/>
                <a:ea typeface="+mn-ea"/>
                <a:cs typeface="+mn-cs"/>
              </a:rPr>
              <a:t>‘There are three different word wheels which are available for practitioners to use as prompts for teaching the Tier 2 vocabulary. The word wheels contain a series of questions. These questions are for the adult to consider when planning their vocabulary lesson, not for the child to answer. Practitioners should select the word wheel which is the most developmentally appropriate for the children that they are working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1"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u="none" strike="noStrike" kern="1200" baseline="0" dirty="0" smtClean="0">
                <a:solidFill>
                  <a:schemeClr val="tx1"/>
                </a:solidFill>
                <a:latin typeface="+mn-lt"/>
                <a:ea typeface="+mn-ea"/>
                <a:cs typeface="+mn-cs"/>
              </a:rPr>
              <a:t>Practitioners should identify the most appropriate way to use the word wheels to support their vocabulary teaching based on the children’s stage of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1"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1"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F3FA3FA8-9BC7-475E-BA7E-2C14599A0BB9}" type="slidenum">
              <a:rPr lang="en-GB" smtClean="0"/>
              <a:pPr/>
              <a:t>46</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u="none" strike="noStrike" kern="1200" baseline="0" dirty="0" smtClean="0">
                <a:solidFill>
                  <a:schemeClr val="tx1"/>
                </a:solidFill>
                <a:latin typeface="+mn-lt"/>
                <a:ea typeface="+mn-ea"/>
                <a:cs typeface="+mn-cs"/>
              </a:rPr>
              <a:t>Facilitator to share:</a:t>
            </a:r>
          </a:p>
          <a:p>
            <a:endParaRPr lang="en-GB" sz="1200" b="1"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‘The practitioner is introducing the concept of the word “fowl” using the Step 1 poster with a P1 class. </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Prompt cards are used to support the practitioners in making comments about the semantics and the phonological awareness. </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The kinaesthetic/ visual is represented by a photograph. Practitioners should aim to make this as concrete as possible.’	</a:t>
            </a:r>
          </a:p>
        </p:txBody>
      </p:sp>
      <p:sp>
        <p:nvSpPr>
          <p:cNvPr id="4" name="Slide Number Placeholder 3"/>
          <p:cNvSpPr>
            <a:spLocks noGrp="1"/>
          </p:cNvSpPr>
          <p:nvPr>
            <p:ph type="sldNum" sz="quarter" idx="10"/>
          </p:nvPr>
        </p:nvSpPr>
        <p:spPr/>
        <p:txBody>
          <a:bodyPr/>
          <a:lstStyle/>
          <a:p>
            <a:fld id="{F3FA3FA8-9BC7-475E-BA7E-2C14599A0BB9}" type="slidenum">
              <a:rPr lang="en-GB" smtClean="0"/>
              <a:pPr/>
              <a:t>47</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u="none" strike="noStrike" kern="1200" baseline="0" dirty="0" smtClean="0">
                <a:solidFill>
                  <a:schemeClr val="tx1"/>
                </a:solidFill>
                <a:latin typeface="+mn-lt"/>
                <a:ea typeface="+mn-ea"/>
                <a:cs typeface="+mn-cs"/>
              </a:rPr>
              <a:t>Facilitator to share:</a:t>
            </a:r>
          </a:p>
          <a:p>
            <a:endParaRPr lang="en-GB" sz="1200" b="1"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‘The practitioner is introducing the concept of the word “banquet” using the Step 3 poster with a P6 class. </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The word wheel is used to support the discussion about a banquet, recording the aspects of semantics and phonological awareness. </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The practitioner has used a photograph of a banquet to represent the kinaesthetic/ visual. </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This is displayed in the classroom environment for the group of children to refer back to.’</a:t>
            </a:r>
            <a:r>
              <a:rPr lang="en-GB" sz="1200" b="1" i="0" u="none" strike="noStrike" kern="1200" baseline="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F3FA3FA8-9BC7-475E-BA7E-2C14599A0BB9}" type="slidenum">
              <a:rPr lang="en-GB" smtClean="0"/>
              <a:pPr/>
              <a:t>48</a:t>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u="none" strike="noStrike" kern="1200" baseline="0" dirty="0" smtClean="0">
                <a:solidFill>
                  <a:schemeClr val="tx1"/>
                </a:solidFill>
                <a:latin typeface="+mn-lt"/>
                <a:ea typeface="+mn-ea"/>
                <a:cs typeface="+mn-cs"/>
              </a:rPr>
              <a:t>Facilitator to share:</a:t>
            </a:r>
          </a:p>
          <a:p>
            <a:endParaRPr lang="en-GB" sz="1200" b="1"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‘Once children are familiar with using the word maps led by an adult, they can also be used to support independent reinforcement of vocabulary. </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In this example, the child has used the word map to make their own word knowledge map when learning about the Victorians. </a:t>
            </a:r>
          </a:p>
          <a:p>
            <a:pPr marL="171450" indent="-171450">
              <a:buFont typeface="Arial" panose="020B0604020202020204" pitchFamily="34" charset="0"/>
              <a:buChar char="•"/>
            </a:pPr>
            <a:r>
              <a:rPr lang="en-GB" sz="1200" b="1" i="1" u="none" strike="noStrike" kern="1200" baseline="0" dirty="0" smtClean="0">
                <a:solidFill>
                  <a:schemeClr val="tx1"/>
                </a:solidFill>
                <a:latin typeface="+mn-lt"/>
                <a:ea typeface="+mn-ea"/>
                <a:cs typeface="+mn-cs"/>
              </a:rPr>
              <a:t>The child used a photograph to represent the kinaesthetic/ visual and recorded semantic and phonological awareness aspects linked to the word.’	</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F3FA3FA8-9BC7-475E-BA7E-2C14599A0BB9}" type="slidenum">
              <a:rPr lang="en-GB" smtClean="0"/>
              <a:pPr/>
              <a:t>49</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smtClean="0"/>
              <a:t>The</a:t>
            </a:r>
            <a:r>
              <a:rPr lang="en-GB" b="1" i="0" baseline="0" dirty="0" smtClean="0"/>
              <a:t> facilitator to share:</a:t>
            </a:r>
          </a:p>
          <a:p>
            <a:endParaRPr lang="en-GB" b="1" i="1" baseline="0" dirty="0" smtClean="0"/>
          </a:p>
          <a:p>
            <a:r>
              <a:rPr lang="en-GB" b="1" i="1" baseline="0" dirty="0" smtClean="0"/>
              <a:t>‘Today’s session introduces you to the principles that underpin a developmental approach to Emerging Literacy. In order to embed the principles within the classroom and across the school, following today’s session, you will be supported through a series of network sessions throughout the year where you come back together to develop new knowledge and reflect on elements that you have explored previously. Each network session has a theme, designed to support practitioners in differentiating children’s literacy, language and communication development.’</a:t>
            </a:r>
          </a:p>
        </p:txBody>
      </p:sp>
      <p:sp>
        <p:nvSpPr>
          <p:cNvPr id="4" name="Slide Number Placeholder 3"/>
          <p:cNvSpPr>
            <a:spLocks noGrp="1"/>
          </p:cNvSpPr>
          <p:nvPr>
            <p:ph type="sldNum" sz="quarter" idx="10"/>
          </p:nvPr>
        </p:nvSpPr>
        <p:spPr/>
        <p:txBody>
          <a:bodyPr/>
          <a:lstStyle/>
          <a:p>
            <a:fld id="{1E417B21-C611-4B32-9563-72CDA6DC204C}" type="slidenum">
              <a:rPr lang="en-GB" smtClean="0"/>
              <a:t>5</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Facilitator</a:t>
            </a:r>
            <a:r>
              <a:rPr lang="en-GB" b="1" baseline="0" dirty="0" smtClean="0"/>
              <a:t> t</a:t>
            </a:r>
            <a:r>
              <a:rPr lang="en-GB" b="1" dirty="0" smtClean="0"/>
              <a:t>o share:</a:t>
            </a:r>
          </a:p>
          <a:p>
            <a:endParaRPr lang="en-GB" b="1" dirty="0" smtClean="0"/>
          </a:p>
          <a:p>
            <a:r>
              <a:rPr lang="en-GB" b="0" i="1" baseline="0" dirty="0" smtClean="0"/>
              <a:t>‘</a:t>
            </a:r>
            <a:r>
              <a:rPr lang="en-GB" b="1" i="1" baseline="0" dirty="0" smtClean="0"/>
              <a:t>Using a context of learning that you are soon to be working on with your children:</a:t>
            </a:r>
          </a:p>
          <a:p>
            <a:pPr marL="171450" indent="-171450">
              <a:buFont typeface="Arial" panose="020B0604020202020204" pitchFamily="34" charset="0"/>
              <a:buChar char="•"/>
            </a:pPr>
            <a:r>
              <a:rPr lang="en-GB" b="1" i="1" baseline="0" dirty="0" smtClean="0"/>
              <a:t>Write a list of 20-30 words that will be used as part of the context</a:t>
            </a:r>
          </a:p>
          <a:p>
            <a:pPr marL="171450" indent="-171450">
              <a:buFont typeface="Arial" panose="020B0604020202020204" pitchFamily="34" charset="0"/>
              <a:buChar char="•"/>
            </a:pPr>
            <a:r>
              <a:rPr lang="en-GB" b="1" i="1" baseline="0" dirty="0" smtClean="0"/>
              <a:t>Divide your list of words into the three tiers</a:t>
            </a:r>
          </a:p>
          <a:p>
            <a:pPr marL="171450" indent="-171450">
              <a:buFont typeface="Arial" panose="020B0604020202020204" pitchFamily="34" charset="0"/>
              <a:buChar char="•"/>
            </a:pPr>
            <a:r>
              <a:rPr lang="en-GB" b="1" i="1" baseline="0" dirty="0" smtClean="0"/>
              <a:t>Identify the word wheel that is most appropriate for your class</a:t>
            </a:r>
          </a:p>
          <a:p>
            <a:pPr marL="171450" indent="-171450">
              <a:buFont typeface="Arial" panose="020B0604020202020204" pitchFamily="34" charset="0"/>
              <a:buChar char="•"/>
            </a:pPr>
            <a:r>
              <a:rPr lang="en-GB" b="1" i="1" baseline="0" dirty="0" smtClean="0"/>
              <a:t>Discuss how you will incorporate this learning into your learning and teaching.’</a:t>
            </a:r>
          </a:p>
          <a:p>
            <a:pPr marL="171450" indent="-171450">
              <a:buFont typeface="Arial" panose="020B0604020202020204" pitchFamily="34" charset="0"/>
              <a:buChar char="•"/>
            </a:pPr>
            <a:endParaRPr lang="en-GB" b="1" i="1" baseline="0" dirty="0" smtClean="0"/>
          </a:p>
          <a:p>
            <a:pPr marL="0" indent="0">
              <a:buFont typeface="Arial" panose="020B0604020202020204" pitchFamily="34" charset="0"/>
              <a:buNone/>
            </a:pPr>
            <a:r>
              <a:rPr lang="en-GB" b="0" i="0" baseline="0" dirty="0" smtClean="0"/>
              <a:t>&lt;Facilitator to provide 10-15 minutes for practitioners to create their tiered list of vocabulary for their chosen context&gt;</a:t>
            </a:r>
          </a:p>
          <a:p>
            <a:pPr marL="0" indent="0">
              <a:buFont typeface="Arial" panose="020B0604020202020204" pitchFamily="34" charset="0"/>
              <a:buNone/>
            </a:pPr>
            <a:endParaRPr lang="en-GB" b="0" i="1" baseline="0" dirty="0" smtClean="0"/>
          </a:p>
        </p:txBody>
      </p:sp>
      <p:sp>
        <p:nvSpPr>
          <p:cNvPr id="4" name="Slide Number Placeholder 3"/>
          <p:cNvSpPr>
            <a:spLocks noGrp="1"/>
          </p:cNvSpPr>
          <p:nvPr>
            <p:ph type="sldNum" sz="quarter" idx="10"/>
          </p:nvPr>
        </p:nvSpPr>
        <p:spPr/>
        <p:txBody>
          <a:bodyPr/>
          <a:lstStyle/>
          <a:p>
            <a:fld id="{F3FA3FA8-9BC7-475E-BA7E-2C14599A0BB9}" type="slidenum">
              <a:rPr lang="en-GB" smtClean="0"/>
              <a:pPr/>
              <a:t>50</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51</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a:t>
            </a:r>
            <a:r>
              <a:rPr lang="en-GB" sz="1200" b="1" i="0" u="none" strike="noStrike" cap="none" baseline="0" dirty="0" smtClean="0">
                <a:solidFill>
                  <a:schemeClr val="dk1"/>
                </a:solidFill>
                <a:latin typeface="Calibri"/>
                <a:ea typeface="Calibri"/>
                <a:cs typeface="Calibri"/>
                <a:sym typeface="Calibri"/>
              </a:rPr>
              <a:t> facilitator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‘Handwriting is one of the most complex fine motor skills that people carry out on a day to day basis. Handwriting is not an innate skill, therefore has to be learnt or taught. It requires a lot of practice before handwriting becomes automatic and it uses a wide range of underlying skills’</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a:t>
            </a:r>
            <a:r>
              <a:rPr lang="en-GB" sz="1200" b="1" i="0" u="none" strike="noStrike" cap="none" baseline="0" dirty="0" smtClean="0">
                <a:solidFill>
                  <a:schemeClr val="dk1"/>
                </a:solidFill>
                <a:latin typeface="Calibri"/>
                <a:ea typeface="Calibri"/>
                <a:cs typeface="Calibri"/>
                <a:sym typeface="Calibri"/>
              </a:rPr>
              <a:t>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‘The Handwriting Foundations and Building Blocks guidance has been created to support the development of handwriting, from the foundations of movement and coordination through gross, fine motor, scissor skills and mark making in Early Learning and Childcare, through to formalised handwriting instruction in school.’</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a:t>
            </a:r>
            <a:r>
              <a:rPr lang="en-GB" sz="1200" b="1" i="0" u="none" strike="noStrike" cap="none" baseline="0" dirty="0" smtClean="0">
                <a:solidFill>
                  <a:schemeClr val="dk1"/>
                </a:solidFill>
                <a:latin typeface="Calibri"/>
                <a:ea typeface="Calibri"/>
                <a:cs typeface="Calibri"/>
                <a:sym typeface="Calibri"/>
              </a:rPr>
              <a:t> facilitator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‘At the beginning of primary 1, practitioners have found it useful to identify children’s strengths and areas of development within their fine motor skills, scissor skills and pre-writing skills.’</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i="0" dirty="0" smtClean="0"/>
              <a:t>The facilitator to share:</a:t>
            </a:r>
          </a:p>
          <a:p>
            <a:endParaRPr lang="en-GB" b="1" i="0" dirty="0" smtClean="0"/>
          </a:p>
          <a:p>
            <a:r>
              <a:rPr lang="en-GB" b="1" i="1" dirty="0" smtClean="0"/>
              <a:t>‘The Pre-Handwriting continuum can be used to support practitioners’ observations of children’s fine motor skills, scissor skills and pre-writing skills.’</a:t>
            </a:r>
            <a:endParaRPr lang="en-GB" b="1" i="1" dirty="0"/>
          </a:p>
        </p:txBody>
      </p:sp>
      <p:sp>
        <p:nvSpPr>
          <p:cNvPr id="4" name="Slide Number Placeholder 3"/>
          <p:cNvSpPr>
            <a:spLocks noGrp="1"/>
          </p:cNvSpPr>
          <p:nvPr>
            <p:ph type="sldNum" sz="quarter" idx="10"/>
          </p:nvPr>
        </p:nvSpPr>
        <p:spPr/>
        <p:txBody>
          <a:bodyPr/>
          <a:lstStyle/>
          <a:p>
            <a:fld id="{F3FA3FA8-9BC7-475E-BA7E-2C14599A0BB9}" type="slidenum">
              <a:rPr lang="en-GB" smtClean="0"/>
              <a:pPr/>
              <a:t>55</a:t>
            </a:fld>
            <a:endParaRPr lang="en-GB"/>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smtClean="0">
                <a:solidFill>
                  <a:schemeClr val="dk1"/>
                </a:solidFill>
                <a:latin typeface="Calibri"/>
                <a:ea typeface="Calibri"/>
                <a:cs typeface="Calibri"/>
                <a:sym typeface="Calibri"/>
              </a:rPr>
              <a:t>‘Fine motor skills are the small</a:t>
            </a:r>
            <a:r>
              <a:rPr lang="en-GB" sz="1200" b="1" i="1" u="none" strike="noStrike" cap="none" baseline="0" dirty="0" smtClean="0">
                <a:solidFill>
                  <a:schemeClr val="dk1"/>
                </a:solidFill>
                <a:latin typeface="Calibri"/>
                <a:ea typeface="Calibri"/>
                <a:cs typeface="Calibri"/>
                <a:sym typeface="Calibri"/>
              </a:rPr>
              <a:t> movements used for control and precision. They support the development of hand dominance, grasps and grips, and develop hand and finger strength’.</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a:t>
            </a:r>
            <a:r>
              <a:rPr lang="en-GB" sz="1200" b="1" i="0" u="none" strike="noStrike" cap="none" baseline="0" dirty="0" smtClean="0">
                <a:solidFill>
                  <a:schemeClr val="dk1"/>
                </a:solidFill>
                <a:latin typeface="Calibri"/>
                <a:ea typeface="Calibri"/>
                <a:cs typeface="Calibri"/>
                <a:sym typeface="Calibri"/>
              </a:rPr>
              <a:t> facilitator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‘On the Pre-Handwriting area of the website, you will find guidance from occupational therapists on how you can support the development of fine motor skills in the classroom environment for all children. Occupational therapists recommend that children have the opportunity to access daily fine motor skill opportunities for around 10-15 minutes. For some children with more gaps in fine motor skills, you will need to plan for additional  opportunities to the 10-15 minute daily experiences.’</a:t>
            </a:r>
          </a:p>
          <a:p>
            <a:pPr marL="0" marR="0" lvl="0" indent="0" algn="l" rtl="0">
              <a:spcBef>
                <a:spcPts val="0"/>
              </a:spcBef>
              <a:spcAft>
                <a:spcPts val="0"/>
              </a:spcAft>
              <a:buNone/>
            </a:pPr>
            <a:endParaRPr lang="en-GB" sz="1200" b="1"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0" i="0" u="none" strike="noStrike" cap="none" dirty="0" smtClean="0">
                <a:solidFill>
                  <a:schemeClr val="dk1"/>
                </a:solidFill>
                <a:latin typeface="Calibri"/>
                <a:ea typeface="Calibri"/>
                <a:cs typeface="Calibri"/>
                <a:sym typeface="Calibri"/>
              </a:rPr>
              <a:t>&lt;Facilitator to show examples</a:t>
            </a:r>
            <a:r>
              <a:rPr lang="en-GB" sz="1200" b="0" i="0" u="none" strike="noStrike" cap="none" baseline="0" dirty="0" smtClean="0">
                <a:solidFill>
                  <a:schemeClr val="dk1"/>
                </a:solidFill>
                <a:latin typeface="Calibri"/>
                <a:ea typeface="Calibri"/>
                <a:cs typeface="Calibri"/>
                <a:sym typeface="Calibri"/>
              </a:rPr>
              <a:t> of fine motor skills opportunities that they provide. The ‘Box of Toys’ sheet within the ‘Fine Motor Skills’ handout provides a suggestion of materials that you may have available.&gt;</a:t>
            </a:r>
            <a:endParaRPr sz="1200" b="0" i="0"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57</a:t>
            </a:fld>
            <a:endParaRPr sz="1200">
              <a:solidFill>
                <a:schemeClr val="dk1"/>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a:t>
            </a:r>
            <a:r>
              <a:rPr lang="en-GB" sz="1200" b="1" i="0" u="none" strike="noStrike" cap="none" baseline="0" dirty="0" smtClean="0">
                <a:solidFill>
                  <a:schemeClr val="dk1"/>
                </a:solidFill>
                <a:latin typeface="Calibri"/>
                <a:ea typeface="Calibri"/>
                <a:cs typeface="Calibri"/>
                <a:sym typeface="Calibri"/>
              </a:rPr>
              <a:t> facilitator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‘Scissor skills help develop hand-eye coordination, they develop motor planning and checking skills, support the development of a dynamic tripod grasp and can help develop hand dominance.</a:t>
            </a:r>
          </a:p>
          <a:p>
            <a:pPr marL="0" marR="0" lvl="0" indent="0" algn="l" rtl="0">
              <a:spcBef>
                <a:spcPts val="0"/>
              </a:spcBef>
              <a:spcAft>
                <a:spcPts val="0"/>
              </a:spcAft>
              <a:buNone/>
            </a:pPr>
            <a:endParaRPr lang="en-GB" sz="1200" b="1"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When practitioners are considering their planning for scissor development, it is useful to consider:</a:t>
            </a:r>
          </a:p>
          <a:p>
            <a:pPr marL="171450" marR="0" lvl="0" indent="-171450" algn="l" rtl="0">
              <a:spcBef>
                <a:spcPts val="0"/>
              </a:spcBef>
              <a:spcAft>
                <a:spcPts val="0"/>
              </a:spcAft>
              <a:buFont typeface="Courier New" panose="02070309020205020404" pitchFamily="49" charset="0"/>
              <a:buChar char="o"/>
            </a:pPr>
            <a:r>
              <a:rPr lang="en-GB" sz="1200" b="1" i="1" u="none" strike="noStrike" cap="none" baseline="0" dirty="0" smtClean="0">
                <a:solidFill>
                  <a:schemeClr val="dk1"/>
                </a:solidFill>
                <a:latin typeface="Calibri"/>
                <a:ea typeface="Calibri"/>
                <a:cs typeface="Calibri"/>
                <a:sym typeface="Calibri"/>
              </a:rPr>
              <a:t>The types of scissors that are available, e.g. the full handed scissor can be used in both hands by children who do not yet have a developed tripod grasp</a:t>
            </a:r>
          </a:p>
          <a:p>
            <a:pPr marL="171450" marR="0" lvl="0" indent="-171450" algn="l" rtl="0">
              <a:spcBef>
                <a:spcPts val="0"/>
              </a:spcBef>
              <a:spcAft>
                <a:spcPts val="0"/>
              </a:spcAft>
              <a:buFont typeface="Courier New" panose="02070309020205020404" pitchFamily="49" charset="0"/>
              <a:buChar char="o"/>
            </a:pPr>
            <a:r>
              <a:rPr lang="en-GB" sz="1200" b="1" i="1" u="none" strike="noStrike" cap="none" baseline="0" dirty="0" smtClean="0">
                <a:solidFill>
                  <a:schemeClr val="dk1"/>
                </a:solidFill>
                <a:latin typeface="Calibri"/>
                <a:ea typeface="Calibri"/>
                <a:cs typeface="Calibri"/>
                <a:sym typeface="Calibri"/>
              </a:rPr>
              <a:t>The opportunities for scissor development in the environment, e.g. scissors in the </a:t>
            </a:r>
            <a:r>
              <a:rPr lang="en-GB" sz="1200" b="1" i="1" u="none" strike="noStrike" cap="none" baseline="0" dirty="0" err="1" smtClean="0">
                <a:solidFill>
                  <a:schemeClr val="dk1"/>
                </a:solidFill>
                <a:latin typeface="Calibri"/>
                <a:ea typeface="Calibri"/>
                <a:cs typeface="Calibri"/>
                <a:sym typeface="Calibri"/>
              </a:rPr>
              <a:t>play-doh</a:t>
            </a:r>
            <a:r>
              <a:rPr lang="en-GB" sz="1200" b="1" i="1" u="none" strike="noStrike" cap="none" baseline="0" dirty="0" smtClean="0">
                <a:solidFill>
                  <a:schemeClr val="dk1"/>
                </a:solidFill>
                <a:latin typeface="Calibri"/>
                <a:ea typeface="Calibri"/>
                <a:cs typeface="Calibri"/>
                <a:sym typeface="Calibri"/>
              </a:rPr>
              <a:t>, scissors in the exploration area with leaves, scissors in the craft area etc.</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58</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a:t>
            </a:r>
            <a:r>
              <a:rPr lang="en-GB" sz="1200" b="1" i="0" u="none" strike="noStrike" cap="none" baseline="0" dirty="0" smtClean="0">
                <a:solidFill>
                  <a:schemeClr val="dk1"/>
                </a:solidFill>
                <a:latin typeface="Calibri"/>
                <a:ea typeface="Calibri"/>
                <a:cs typeface="Calibri"/>
                <a:sym typeface="Calibri"/>
              </a:rPr>
              <a:t> facilitator to share:</a:t>
            </a:r>
          </a:p>
          <a:p>
            <a:pPr marL="0" marR="0" lvl="0" indent="0" algn="l" rtl="0">
              <a:spcBef>
                <a:spcPts val="0"/>
              </a:spcBef>
              <a:spcAft>
                <a:spcPts val="0"/>
              </a:spcAft>
              <a:buNone/>
            </a:pPr>
            <a:endParaRPr lang="en-GB" sz="1200" b="1"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‘The pre-writing/ pencil control concepts don’t always involve a pencil. They involve opportunities to explore shapes, understanding language concepts and making marks.’</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59</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Participants should be provided with a pen and paper.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0" dirty="0" smtClean="0"/>
              <a:t>The</a:t>
            </a:r>
            <a:r>
              <a:rPr lang="en-GB" b="1" i="0" baseline="0" dirty="0" smtClean="0"/>
              <a:t> 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‘Now you’re comfortable, let’s begin with an easy task. For this task you will need a pen/ pencil and paper. I’m going to say a sentence. I would like you to write the sentence that I say’.</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It is raining today. </a:t>
            </a:r>
            <a:r>
              <a:rPr lang="en-GB" b="1" i="0" baseline="0" dirty="0" smtClean="0"/>
              <a:t>&lt;pause and wait&gt; </a:t>
            </a:r>
            <a:r>
              <a:rPr lang="en-GB" b="1" i="1" baseline="0" dirty="0" smtClean="0"/>
              <a:t>It is raining today.’</a:t>
            </a:r>
            <a:endParaRPr lang="en-GB" b="1" i="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endParaRPr lang="en-GB" dirty="0"/>
          </a:p>
        </p:txBody>
      </p:sp>
      <p:sp>
        <p:nvSpPr>
          <p:cNvPr id="4" name="Slide Number Placeholder 3"/>
          <p:cNvSpPr>
            <a:spLocks noGrp="1"/>
          </p:cNvSpPr>
          <p:nvPr>
            <p:ph type="sldNum" sz="quarter" idx="10"/>
          </p:nvPr>
        </p:nvSpPr>
        <p:spPr/>
        <p:txBody>
          <a:bodyPr/>
          <a:lstStyle/>
          <a:p>
            <a:fld id="{1E417B21-C611-4B32-9563-72CDA6DC204C}" type="slidenum">
              <a:rPr lang="en-GB" smtClean="0"/>
              <a:t>6</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smtClean="0">
                <a:solidFill>
                  <a:schemeClr val="dk1"/>
                </a:solidFill>
                <a:latin typeface="Calibri"/>
                <a:ea typeface="Calibri"/>
                <a:cs typeface="Calibri"/>
                <a:sym typeface="Calibri"/>
              </a:rPr>
              <a:t>‘Many</a:t>
            </a:r>
            <a:r>
              <a:rPr lang="en-GB" sz="1200" b="1" i="1" u="none" strike="noStrike" cap="none" baseline="0" dirty="0" smtClean="0">
                <a:solidFill>
                  <a:schemeClr val="dk1"/>
                </a:solidFill>
                <a:latin typeface="Calibri"/>
                <a:ea typeface="Calibri"/>
                <a:cs typeface="Calibri"/>
                <a:sym typeface="Calibri"/>
              </a:rPr>
              <a:t> mark making opportunities won’t involve a pencil at all. Providing opportunities for children to explore shapes in a range of tactile environments can support with the thinking-looking-doing model that is required to develop a new motor skill.</a:t>
            </a:r>
          </a:p>
          <a:p>
            <a:pPr marL="0" marR="0" lvl="0" indent="0" algn="l" rtl="0">
              <a:spcBef>
                <a:spcPts val="0"/>
              </a:spcBef>
              <a:spcAft>
                <a:spcPts val="0"/>
              </a:spcAft>
              <a:buNone/>
            </a:pPr>
            <a:endParaRPr lang="en-GB" sz="1200" b="1"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baseline="0" dirty="0" smtClean="0">
                <a:solidFill>
                  <a:schemeClr val="dk1"/>
                </a:solidFill>
                <a:latin typeface="Calibri"/>
                <a:ea typeface="Calibri"/>
                <a:cs typeface="Calibri"/>
                <a:sym typeface="Calibri"/>
              </a:rPr>
              <a:t>As in any motor skill – whether that be learning to tie your shoes, or learning to ski – t is the brain that learns to write, not the hand.’</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60</a:t>
            </a:fld>
            <a:endParaRPr sz="1200">
              <a:solidFill>
                <a:schemeClr val="dk1"/>
              </a:solidFill>
              <a:latin typeface="Calibri"/>
              <a:ea typeface="Calibri"/>
              <a:cs typeface="Calibri"/>
              <a:sym typeface="Calibri"/>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i="0" dirty="0" smtClean="0"/>
              <a:t>The facilitator</a:t>
            </a:r>
            <a:r>
              <a:rPr lang="en-GB" b="1" i="0" baseline="0" dirty="0" smtClean="0"/>
              <a:t>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‘On primary 1 entry, practitioners have found it useful to set up experiences to observe children’s fine motor skills, scissor skills and pre-writing skills. Similar to phonological awareness, there are tracking grids for the areas of Pre-Handwriting. These can be observed in small groups, and through analysis of the tracking information, further targeted planning can take place in addition to universal opportunities to develop fine motor, scissor skills and pre-writing skills. Like phonological awareness, this can be updated as an ongoing process’.</a:t>
            </a:r>
            <a:endParaRPr lang="en-GB" b="1" i="1" dirty="0" smtClean="0"/>
          </a:p>
          <a:p>
            <a:endParaRPr lang="en-GB" b="0" i="0" dirty="0"/>
          </a:p>
          <a:p>
            <a:endParaRPr lang="en-GB" b="1" i="1" dirty="0" smtClean="0"/>
          </a:p>
        </p:txBody>
      </p:sp>
      <p:sp>
        <p:nvSpPr>
          <p:cNvPr id="4" name="Slide Number Placeholder 3"/>
          <p:cNvSpPr>
            <a:spLocks noGrp="1"/>
          </p:cNvSpPr>
          <p:nvPr>
            <p:ph type="sldNum" sz="quarter" idx="10"/>
          </p:nvPr>
        </p:nvSpPr>
        <p:spPr/>
        <p:txBody>
          <a:bodyPr/>
          <a:lstStyle/>
          <a:p>
            <a:fld id="{1E417B21-C611-4B32-9563-72CDA6DC204C}" type="slidenum">
              <a:rPr lang="en-GB" smtClean="0"/>
              <a:t>61</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 to share:</a:t>
            </a:r>
          </a:p>
          <a:p>
            <a:endParaRPr lang="en-GB" b="1" dirty="0" smtClean="0"/>
          </a:p>
          <a:p>
            <a:r>
              <a:rPr lang="en-GB" b="1" i="1" dirty="0" smtClean="0"/>
              <a:t>‘On the Pre-Handwriting area of the website you will find the Pre-Handwriting handouts on fine</a:t>
            </a:r>
            <a:r>
              <a:rPr lang="en-GB" b="1" i="1" baseline="0" dirty="0" smtClean="0"/>
              <a:t> motor skills, scissor skills and pre-writing skills. They are designed to be used by school staff and shared with families where appropriate. They provide an understanding of the skills, and practical suggestions of how to support the skill development’.</a:t>
            </a:r>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62</a:t>
            </a:fld>
            <a:endParaRPr lang="en-GB"/>
          </a:p>
        </p:txBody>
      </p:sp>
    </p:spTree>
    <p:extLst>
      <p:ext uri="{BB962C8B-B14F-4D97-AF65-F5344CB8AC3E}">
        <p14:creationId xmlns:p14="http://schemas.microsoft.com/office/powerpoint/2010/main" val="23576835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smtClean="0">
                <a:solidFill>
                  <a:schemeClr val="dk1"/>
                </a:solidFill>
                <a:latin typeface="Calibri"/>
                <a:ea typeface="Calibri"/>
                <a:cs typeface="Calibri"/>
                <a:sym typeface="Calibri"/>
              </a:rPr>
              <a:t>‘Before</a:t>
            </a:r>
            <a:r>
              <a:rPr lang="en-GB" sz="1200" b="1" i="1" u="none" strike="noStrike" cap="none" baseline="0" dirty="0" smtClean="0">
                <a:solidFill>
                  <a:schemeClr val="dk1"/>
                </a:solidFill>
                <a:latin typeface="Calibri"/>
                <a:ea typeface="Calibri"/>
                <a:cs typeface="Calibri"/>
                <a:sym typeface="Calibri"/>
              </a:rPr>
              <a:t> moving onto formal handwriting instruction, occupational therapists recommend considering how practitioners plan for the pencil control concepts within their learning and teaching. Many of the pencil control concepts do not involve using a pencil, and are based on the motor learning model where we first need to have opportunities to develop the thinking-looking-doing aspects (the cognitive aspects) before practising with a pencil.’</a:t>
            </a:r>
            <a:endParaRPr sz="1200" b="1" i="1" u="none" strike="noStrike" cap="none" dirty="0">
              <a:solidFill>
                <a:schemeClr val="dk1"/>
              </a:solidFill>
              <a:latin typeface="Calibri"/>
              <a:ea typeface="Calibri"/>
              <a:cs typeface="Calibri"/>
              <a:sym typeface="Calibri"/>
            </a:endParaRP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63</a:t>
            </a:fld>
            <a:endParaRPr sz="1200">
              <a:solidFill>
                <a:schemeClr val="dk1"/>
              </a:solidFill>
              <a:latin typeface="Calibri"/>
              <a:ea typeface="Calibri"/>
              <a:cs typeface="Calibri"/>
              <a:sym typeface="Calibri"/>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919163" y="746125"/>
            <a:ext cx="4970462" cy="3727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0721" y="4721187"/>
            <a:ext cx="5445760" cy="44727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1" i="0" u="none" strike="noStrike" cap="none" dirty="0" smtClean="0">
                <a:solidFill>
                  <a:schemeClr val="dk1"/>
                </a:solidFill>
                <a:latin typeface="Calibri"/>
                <a:ea typeface="Calibri"/>
                <a:cs typeface="Calibri"/>
                <a:sym typeface="Calibri"/>
              </a:rPr>
              <a:t>The facilitator to share:</a:t>
            </a:r>
          </a:p>
          <a:p>
            <a:pPr marL="0" marR="0" lvl="0" indent="0" algn="l" rtl="0">
              <a:spcBef>
                <a:spcPts val="0"/>
              </a:spcBef>
              <a:spcAft>
                <a:spcPts val="0"/>
              </a:spcAft>
              <a:buNone/>
            </a:pPr>
            <a:endParaRPr lang="en-GB" sz="1200" b="1"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GB" sz="1200" b="1" i="1" u="none" strike="noStrike" cap="none" dirty="0" smtClean="0">
                <a:solidFill>
                  <a:schemeClr val="dk1"/>
                </a:solidFill>
                <a:latin typeface="Calibri"/>
                <a:ea typeface="Calibri"/>
                <a:cs typeface="Calibri"/>
                <a:sym typeface="Calibri"/>
              </a:rPr>
              <a:t>‘In the Handwriting Foundations</a:t>
            </a:r>
            <a:r>
              <a:rPr lang="en-GB" sz="1200" b="1" i="1" u="none" strike="noStrike" cap="none" baseline="0" dirty="0" smtClean="0">
                <a:solidFill>
                  <a:schemeClr val="dk1"/>
                </a:solidFill>
                <a:latin typeface="Calibri"/>
                <a:ea typeface="Calibri"/>
                <a:cs typeface="Calibri"/>
                <a:sym typeface="Calibri"/>
              </a:rPr>
              <a:t> and Building Blocks guidance you will find a link to the Pencil Control Toolkit. The Pencil Control Toolkit includes:</a:t>
            </a:r>
          </a:p>
          <a:p>
            <a:pPr marL="171450" marR="0" lvl="0" indent="-171450" algn="l" rtl="0">
              <a:spcBef>
                <a:spcPts val="0"/>
              </a:spcBef>
              <a:spcAft>
                <a:spcPts val="0"/>
              </a:spcAft>
              <a:buFont typeface="Wingdings" panose="05000000000000000000" pitchFamily="2" charset="2"/>
              <a:buChar char="§"/>
            </a:pPr>
            <a:r>
              <a:rPr lang="en-GB" sz="1200" b="1" i="1" u="none" strike="noStrike" cap="none" baseline="0" dirty="0" smtClean="0">
                <a:solidFill>
                  <a:schemeClr val="dk1"/>
                </a:solidFill>
                <a:latin typeface="Calibri"/>
                <a:ea typeface="Calibri"/>
                <a:cs typeface="Calibri"/>
                <a:sym typeface="Calibri"/>
              </a:rPr>
              <a:t>Ideas for practitioners to develop the seven pencil control concepts before and alongside handwriting instruction</a:t>
            </a:r>
          </a:p>
          <a:p>
            <a:pPr marL="171450" marR="0" lvl="0" indent="-171450" algn="l" rtl="0">
              <a:spcBef>
                <a:spcPts val="0"/>
              </a:spcBef>
              <a:spcAft>
                <a:spcPts val="0"/>
              </a:spcAft>
              <a:buFont typeface="Wingdings" panose="05000000000000000000" pitchFamily="2" charset="2"/>
              <a:buChar char="§"/>
            </a:pPr>
            <a:r>
              <a:rPr lang="en-GB" sz="1200" b="1" i="1" u="none" strike="noStrike" cap="none" baseline="0" dirty="0" smtClean="0">
                <a:solidFill>
                  <a:schemeClr val="dk1"/>
                </a:solidFill>
                <a:latin typeface="Calibri"/>
                <a:ea typeface="Calibri"/>
                <a:cs typeface="Calibri"/>
                <a:sym typeface="Calibri"/>
              </a:rPr>
              <a:t>A pencil control screen that can be used by practitioners if they feel it would be helpful to identify children’s strengths and gaps in pencil control skills.</a:t>
            </a:r>
          </a:p>
          <a:p>
            <a:pPr marL="171450" marR="0" lvl="0" indent="-171450" algn="l" rtl="0">
              <a:spcBef>
                <a:spcPts val="0"/>
              </a:spcBef>
              <a:spcAft>
                <a:spcPts val="0"/>
              </a:spcAft>
              <a:buFont typeface="Wingdings" panose="05000000000000000000" pitchFamily="2" charset="2"/>
              <a:buChar char="§"/>
            </a:pPr>
            <a:endParaRPr lang="en-GB" sz="1200" b="1"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Wingdings" panose="05000000000000000000" pitchFamily="2" charset="2"/>
              <a:buNone/>
            </a:pPr>
            <a:r>
              <a:rPr lang="en-GB" sz="1200" b="1" i="1" u="none" strike="noStrike" cap="none" baseline="0" dirty="0" smtClean="0">
                <a:solidFill>
                  <a:schemeClr val="dk1"/>
                </a:solidFill>
                <a:latin typeface="Calibri"/>
                <a:ea typeface="Calibri"/>
                <a:cs typeface="Calibri"/>
                <a:sym typeface="Calibri"/>
              </a:rPr>
              <a:t>It has been recommended by practitioners that staff reflect on their current teaching of handwriting and identify:</a:t>
            </a:r>
          </a:p>
          <a:p>
            <a:pPr marL="171450" marR="0" lvl="0" indent="-171450" algn="l" rtl="0">
              <a:spcBef>
                <a:spcPts val="0"/>
              </a:spcBef>
              <a:spcAft>
                <a:spcPts val="0"/>
              </a:spcAft>
              <a:buFont typeface="Courier New" panose="02070309020205020404" pitchFamily="49" charset="0"/>
              <a:buChar char="o"/>
            </a:pPr>
            <a:r>
              <a:rPr lang="en-GB" sz="1200" b="1" i="1" u="none" strike="noStrike" cap="none" baseline="0" dirty="0" smtClean="0">
                <a:solidFill>
                  <a:schemeClr val="dk1"/>
                </a:solidFill>
                <a:latin typeface="Calibri"/>
                <a:ea typeface="Calibri"/>
                <a:cs typeface="Calibri"/>
                <a:sym typeface="Calibri"/>
              </a:rPr>
              <a:t>How do they support children’s fine motor, scissor and pre-writing skills?</a:t>
            </a:r>
          </a:p>
          <a:p>
            <a:pPr marL="171450" marR="0" lvl="0" indent="-171450" algn="l" rtl="0">
              <a:spcBef>
                <a:spcPts val="0"/>
              </a:spcBef>
              <a:spcAft>
                <a:spcPts val="0"/>
              </a:spcAft>
              <a:buFont typeface="Courier New" panose="02070309020205020404" pitchFamily="49" charset="0"/>
              <a:buChar char="o"/>
            </a:pPr>
            <a:r>
              <a:rPr lang="en-GB" sz="1200" b="1" i="1" u="none" strike="noStrike" cap="none" baseline="0" dirty="0" smtClean="0">
                <a:solidFill>
                  <a:schemeClr val="dk1"/>
                </a:solidFill>
                <a:latin typeface="Calibri"/>
                <a:ea typeface="Calibri"/>
                <a:cs typeface="Calibri"/>
                <a:sym typeface="Calibri"/>
              </a:rPr>
              <a:t>How do they support children’s pencil control skills?</a:t>
            </a:r>
          </a:p>
          <a:p>
            <a:pPr marL="171450" marR="0" lvl="0" indent="-171450" algn="l" rtl="0">
              <a:spcBef>
                <a:spcPts val="0"/>
              </a:spcBef>
              <a:spcAft>
                <a:spcPts val="0"/>
              </a:spcAft>
              <a:buFont typeface="Courier New" panose="02070309020205020404" pitchFamily="49" charset="0"/>
              <a:buChar char="o"/>
            </a:pPr>
            <a:endParaRPr lang="en-GB" sz="1200" b="1"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Courier New" panose="02070309020205020404" pitchFamily="49" charset="0"/>
              <a:buNone/>
            </a:pPr>
            <a:r>
              <a:rPr lang="en-GB" sz="1200" b="1" i="1" u="none" strike="noStrike" cap="none" baseline="0" dirty="0" smtClean="0">
                <a:solidFill>
                  <a:schemeClr val="dk1"/>
                </a:solidFill>
                <a:latin typeface="Calibri"/>
                <a:ea typeface="Calibri"/>
                <a:cs typeface="Calibri"/>
                <a:sym typeface="Calibri"/>
              </a:rPr>
              <a:t>Occupational therapists recommend that the formal teaching of handwriting is built upon these earlier skills.’</a:t>
            </a:r>
          </a:p>
          <a:p>
            <a:pPr marL="0" marR="0" lvl="0" indent="0" algn="l" rtl="0">
              <a:spcBef>
                <a:spcPts val="0"/>
              </a:spcBef>
              <a:spcAft>
                <a:spcPts val="0"/>
              </a:spcAft>
              <a:buFont typeface="Courier New" panose="02070309020205020404" pitchFamily="49" charset="0"/>
              <a:buNone/>
            </a:pPr>
            <a:endParaRPr lang="en-GB" sz="1200" b="1" i="1"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Font typeface="Courier New" panose="02070309020205020404" pitchFamily="49" charset="0"/>
              <a:buNone/>
            </a:pPr>
            <a:r>
              <a:rPr lang="en-GB" sz="1200" b="0" i="0" u="none" strike="noStrike" cap="none" baseline="0" dirty="0" smtClean="0">
                <a:solidFill>
                  <a:schemeClr val="dk1"/>
                </a:solidFill>
                <a:latin typeface="Calibri"/>
                <a:ea typeface="Calibri"/>
                <a:cs typeface="Calibri"/>
                <a:sym typeface="Calibri"/>
              </a:rPr>
              <a:t>&lt;Facilitator to provide practitioners with time to explore the Pencil Control screen. The facilitator may wish to explore the website with practitioners.&gt;</a:t>
            </a:r>
          </a:p>
        </p:txBody>
      </p:sp>
      <p:sp>
        <p:nvSpPr>
          <p:cNvPr id="118" name="Shape 118"/>
          <p:cNvSpPr txBox="1">
            <a:spLocks noGrp="1"/>
          </p:cNvSpPr>
          <p:nvPr>
            <p:ph type="sldNum" idx="12"/>
          </p:nvPr>
        </p:nvSpPr>
        <p:spPr>
          <a:xfrm>
            <a:off x="3855838" y="9440646"/>
            <a:ext cx="2949787" cy="49696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Calibri"/>
                <a:ea typeface="Calibri"/>
                <a:cs typeface="Calibri"/>
                <a:sym typeface="Calibri"/>
              </a:rPr>
              <a:t>64</a:t>
            </a:fld>
            <a:endParaRPr sz="1200">
              <a:solidFill>
                <a:schemeClr val="dk1"/>
              </a:solidFill>
              <a:latin typeface="Calibri"/>
              <a:ea typeface="Calibri"/>
              <a:cs typeface="Calibri"/>
              <a:sym typeface="Calibri"/>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i="1" dirty="0"/>
          </a:p>
        </p:txBody>
      </p:sp>
      <p:sp>
        <p:nvSpPr>
          <p:cNvPr id="4" name="Slide Number Placeholder 3"/>
          <p:cNvSpPr>
            <a:spLocks noGrp="1"/>
          </p:cNvSpPr>
          <p:nvPr>
            <p:ph type="sldNum" sz="quarter" idx="10"/>
          </p:nvPr>
        </p:nvSpPr>
        <p:spPr/>
        <p:txBody>
          <a:bodyPr/>
          <a:lstStyle/>
          <a:p>
            <a:fld id="{1E417B21-C611-4B32-9563-72CDA6DC204C}" type="slidenum">
              <a:rPr lang="en-GB" smtClean="0"/>
              <a:t>65</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i="0" dirty="0" smtClean="0"/>
              <a:t>The 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‘The Concepts of Print continuum has been developed to support practitioners in reflecting on the four areas of:</a:t>
            </a:r>
          </a:p>
          <a:p>
            <a:pPr marL="171450" marR="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b="1" i="1" baseline="0" dirty="0" smtClean="0"/>
              <a:t>Book handling</a:t>
            </a:r>
          </a:p>
          <a:p>
            <a:pPr marL="171450" marR="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b="1" i="1" baseline="0" dirty="0" smtClean="0"/>
              <a:t>Picture and story comprehension</a:t>
            </a:r>
          </a:p>
          <a:p>
            <a:pPr marL="171450" marR="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b="1" i="1" baseline="0" dirty="0" smtClean="0"/>
              <a:t>Looking and recognising</a:t>
            </a:r>
          </a:p>
          <a:p>
            <a:pPr marL="171450" marR="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b="1" i="1" baseline="0" dirty="0" smtClean="0"/>
              <a:t>Writing and story reading behaviours.</a:t>
            </a:r>
          </a:p>
          <a:p>
            <a:pPr marL="171450" marR="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GB" b="1" i="1" baseline="0" dirty="0" smtClean="0"/>
              <a:t>The left hand column of each organiser identifies the typical development, and the right hand column includes a list of strategies that adults can use to support children’s development.</a:t>
            </a:r>
          </a:p>
          <a:p>
            <a:pPr marL="0" marR="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GB" b="1" i="1" baseline="0" dirty="0" smtClean="0"/>
              <a:t>The Concepts of Print skills overlap with a number of the other areas that we have explored during today’s session, e.g. The picture and story comprehension is connected to children’s oral language development.</a:t>
            </a:r>
          </a:p>
          <a:p>
            <a:pPr marL="0" marR="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GB" b="0" i="0" baseline="0" dirty="0" smtClean="0"/>
              <a:t>&lt;Facilitator to provide practitioners with the opportunity to explore the Concepts of Print continuum.&gt;</a:t>
            </a:r>
          </a:p>
        </p:txBody>
      </p:sp>
      <p:sp>
        <p:nvSpPr>
          <p:cNvPr id="4" name="Slide Number Placeholder 3"/>
          <p:cNvSpPr>
            <a:spLocks noGrp="1"/>
          </p:cNvSpPr>
          <p:nvPr>
            <p:ph type="sldNum" sz="quarter" idx="10"/>
          </p:nvPr>
        </p:nvSpPr>
        <p:spPr/>
        <p:txBody>
          <a:bodyPr/>
          <a:lstStyle/>
          <a:p>
            <a:fld id="{1E417B21-C611-4B32-9563-72CDA6DC204C}" type="slidenum">
              <a:rPr lang="en-GB" smtClean="0"/>
              <a:t>66</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The 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‘Family Learning and Partnerships are a key aspect of taking a developmental approach to Emerging Literacy.  Schools have found it beneficial to share the key principles of taking a developmental approach to Emerging Literacy with families through family learning workshops, stay play and learn sessions, and the school’s approach to home learning. There are some resources on the website to support family learning and engagement, however, schools should identify opportunities as part of their school’s wider approaches to family learning, matched to the needs of their community. The Read, Write, Count site has a number of suggestions on how families can support children’s literacy and numeracy learning in the home environment.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Partnerships with agencies can support children and their families in taking a developmental approach to Emerging Literacy. Liaising with the link educational psychologist and Allied Health Professionals (AHPs) such as speech &amp; language therapists and occupational therapists, supports practitioners to reflect on how they’re embedding the principles in their environment. Making connections with partners such as the library service can be a key partner in supporting the Concepts of Print continuum through motivation/ willingness and reading for enjoyment. In addition, the library service are a key partner to national initiatives such as Bookbug (P1 Bookbug pack) and Read, Write, Count (P2 and P3 packs).’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i="1" baseline="0" dirty="0" smtClean="0"/>
              <a:t>&lt;</a:t>
            </a:r>
            <a:r>
              <a:rPr lang="en-GB" b="0" i="0" baseline="0" dirty="0" smtClean="0"/>
              <a:t>Facilitator may wish to share how they have developed approaches to family learning and established partnerships.&gt;</a:t>
            </a:r>
            <a:endParaRPr lang="en-GB" b="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p:txBody>
      </p:sp>
      <p:sp>
        <p:nvSpPr>
          <p:cNvPr id="4" name="Slide Number Placeholder 3"/>
          <p:cNvSpPr>
            <a:spLocks noGrp="1"/>
          </p:cNvSpPr>
          <p:nvPr>
            <p:ph type="sldNum" sz="quarter" idx="10"/>
          </p:nvPr>
        </p:nvSpPr>
        <p:spPr/>
        <p:txBody>
          <a:bodyPr/>
          <a:lstStyle/>
          <a:p>
            <a:fld id="{1E417B21-C611-4B32-9563-72CDA6DC204C}" type="slidenum">
              <a:rPr lang="en-GB" smtClean="0"/>
              <a:t>67</a:t>
            </a:fld>
            <a:endParaRPr lang="en-GB"/>
          </a:p>
        </p:txBody>
      </p:sp>
    </p:spTree>
    <p:extLst>
      <p:ext uri="{BB962C8B-B14F-4D97-AF65-F5344CB8AC3E}">
        <p14:creationId xmlns:p14="http://schemas.microsoft.com/office/powerpoint/2010/main" val="21936103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a:t>
            </a:r>
            <a:r>
              <a:rPr lang="en-GB" b="1" baseline="0" dirty="0" smtClean="0"/>
              <a:t> to share:</a:t>
            </a:r>
          </a:p>
          <a:p>
            <a:endParaRPr lang="en-GB" b="1" i="1" baseline="0" dirty="0" smtClean="0"/>
          </a:p>
          <a:p>
            <a:r>
              <a:rPr lang="en-GB" b="1" i="1" baseline="0" dirty="0" smtClean="0"/>
              <a:t>‘There are three pieces of guidance that were developed for the 2017/2018 session to support practitioners and schools take a developmental approach to Emerging Literacy. These included the:</a:t>
            </a:r>
          </a:p>
          <a:p>
            <a:pPr marL="171450" indent="-171450">
              <a:buFont typeface="Courier New" panose="02070309020205020404" pitchFamily="49" charset="0"/>
              <a:buChar char="o"/>
            </a:pPr>
            <a:r>
              <a:rPr lang="en-GB" b="1" i="1" baseline="0" dirty="0" smtClean="0"/>
              <a:t>Practice guidance</a:t>
            </a:r>
          </a:p>
          <a:p>
            <a:pPr marL="171450" indent="-171450">
              <a:buFont typeface="Courier New" panose="02070309020205020404" pitchFamily="49" charset="0"/>
              <a:buChar char="o"/>
            </a:pPr>
            <a:r>
              <a:rPr lang="en-GB" b="1" i="1" baseline="0" dirty="0" smtClean="0"/>
              <a:t>Frequently Asked Question (FAQ) guidance</a:t>
            </a:r>
          </a:p>
          <a:p>
            <a:pPr marL="171450" indent="-171450">
              <a:buFont typeface="Courier New" panose="02070309020205020404" pitchFamily="49" charset="0"/>
              <a:buChar char="o"/>
            </a:pPr>
            <a:r>
              <a:rPr lang="en-GB" b="1" i="1" baseline="0" dirty="0" smtClean="0"/>
              <a:t>Underpinning Research Links.’</a:t>
            </a:r>
          </a:p>
          <a:p>
            <a:pPr marL="171450" indent="-171450">
              <a:buFont typeface="Courier New" panose="02070309020205020404" pitchFamily="49" charset="0"/>
              <a:buChar char="o"/>
            </a:pPr>
            <a:endParaRPr lang="en-GB" b="1" i="1" baseline="0" dirty="0" smtClean="0"/>
          </a:p>
          <a:p>
            <a:pPr marL="0" indent="0">
              <a:buFont typeface="Courier New" panose="02070309020205020404" pitchFamily="49" charset="0"/>
              <a:buNone/>
            </a:pPr>
            <a:r>
              <a:rPr lang="en-GB" b="0" i="0" baseline="0" dirty="0" smtClean="0"/>
              <a:t>&lt;These are at the back of the Launch Session Handouts and will be used in the next task. Facilitator to guide practitioners to these resources&gt;.</a:t>
            </a:r>
          </a:p>
        </p:txBody>
      </p:sp>
      <p:sp>
        <p:nvSpPr>
          <p:cNvPr id="4" name="Slide Number Placeholder 3"/>
          <p:cNvSpPr>
            <a:spLocks noGrp="1"/>
          </p:cNvSpPr>
          <p:nvPr>
            <p:ph type="sldNum" sz="quarter" idx="10"/>
          </p:nvPr>
        </p:nvSpPr>
        <p:spPr/>
        <p:txBody>
          <a:bodyPr/>
          <a:lstStyle/>
          <a:p>
            <a:fld id="{1E417B21-C611-4B32-9563-72CDA6DC204C}" type="slidenum">
              <a:rPr lang="en-GB" smtClean="0"/>
              <a:t>68</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baseline="0" dirty="0" smtClean="0"/>
              <a:t>The facilitator to share:</a:t>
            </a:r>
          </a:p>
          <a:p>
            <a:endParaRPr lang="en-GB" b="1" i="0" baseline="0" dirty="0" smtClean="0"/>
          </a:p>
          <a:p>
            <a:r>
              <a:rPr lang="en-GB" b="1" i="1" baseline="0" dirty="0" smtClean="0"/>
              <a:t>‘In this task you are going to process the three pieces of guidance with a partner. </a:t>
            </a:r>
            <a:r>
              <a:rPr lang="en-GB" b="0" i="0" baseline="0" dirty="0" smtClean="0"/>
              <a:t>&lt;Practitioners to organise themselves into pairs&gt;</a:t>
            </a:r>
          </a:p>
          <a:p>
            <a:endParaRPr lang="en-GB" b="0" i="0" baseline="0" dirty="0" smtClean="0"/>
          </a:p>
          <a:p>
            <a:r>
              <a:rPr lang="en-GB" b="1" i="1" baseline="0" dirty="0" smtClean="0"/>
              <a:t>Firstly you need to label yourselves A and B in your pairs. If you have a trio, label yourselves A, B and C.</a:t>
            </a:r>
          </a:p>
          <a:p>
            <a:endParaRPr lang="en-GB" b="1" i="1" baseline="0" dirty="0" smtClean="0"/>
          </a:p>
          <a:p>
            <a:r>
              <a:rPr lang="en-GB" b="1" i="1" baseline="0" dirty="0" smtClean="0"/>
              <a:t>In the first step, you will both (or all three) read the first page. After you have read the first page, person A will summarise this to person B (and person C if in a trio). Person B can provide any additional summary points that they made whilst reading.</a:t>
            </a:r>
          </a:p>
          <a:p>
            <a:endParaRPr lang="en-GB" b="1" i="1" baseline="0" dirty="0" smtClean="0"/>
          </a:p>
          <a:p>
            <a:r>
              <a:rPr lang="en-GB" b="1" i="1" baseline="0" dirty="0" smtClean="0"/>
              <a:t>Following this, you will both (or all three) read the second page. After you have read the second page, person B will summarise this to person A (and person C if in a trio). Person A can provide any additional summary points that they made whilst reading.</a:t>
            </a:r>
          </a:p>
          <a:p>
            <a:endParaRPr lang="en-GB" b="1" i="1" baseline="0" dirty="0" smtClean="0"/>
          </a:p>
          <a:p>
            <a:r>
              <a:rPr lang="en-GB" b="1" i="1" baseline="0" dirty="0" smtClean="0"/>
              <a:t>This should be continued for each page until the information has been read and summarised.’</a:t>
            </a:r>
          </a:p>
          <a:p>
            <a:endParaRPr lang="en-GB" b="1" i="1" baseline="0" dirty="0" smtClean="0"/>
          </a:p>
          <a:p>
            <a:r>
              <a:rPr lang="en-GB" b="0" i="0" baseline="0" dirty="0" smtClean="0"/>
              <a:t>&lt;The facilitator may wish to open up discussion for any specific questions following this task&gt;.</a:t>
            </a:r>
          </a:p>
        </p:txBody>
      </p:sp>
      <p:sp>
        <p:nvSpPr>
          <p:cNvPr id="4" name="Slide Number Placeholder 3"/>
          <p:cNvSpPr>
            <a:spLocks noGrp="1"/>
          </p:cNvSpPr>
          <p:nvPr>
            <p:ph type="sldNum" sz="quarter" idx="10"/>
          </p:nvPr>
        </p:nvSpPr>
        <p:spPr/>
        <p:txBody>
          <a:bodyPr/>
          <a:lstStyle/>
          <a:p>
            <a:fld id="{1E417B21-C611-4B32-9563-72CDA6DC204C}" type="slidenum">
              <a:rPr lang="en-GB" smtClean="0"/>
              <a:t>69</a:t>
            </a:fld>
            <a:endParaRPr lang="en-GB"/>
          </a:p>
        </p:txBody>
      </p:sp>
    </p:spTree>
    <p:extLst>
      <p:ext uri="{BB962C8B-B14F-4D97-AF65-F5344CB8AC3E}">
        <p14:creationId xmlns:p14="http://schemas.microsoft.com/office/powerpoint/2010/main" val="2204357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i="0" dirty="0" smtClean="0"/>
              <a:t>The</a:t>
            </a:r>
            <a:r>
              <a:rPr lang="en-GB" b="1" i="0" baseline="0" dirty="0" smtClean="0"/>
              <a:t> facilitator to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dirty="0" smtClean="0"/>
              <a:t>‘I said that was an easy task,</a:t>
            </a:r>
            <a:r>
              <a:rPr lang="en-GB" b="1" i="1" baseline="0" dirty="0" smtClean="0"/>
              <a:t> but I want you to think – Was that an easy task? Before you were able to write the sentence, what were some of the things that you needed to know or be able to do before you could complete that task?’</a:t>
            </a:r>
            <a:endParaRPr lang="en-GB" b="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0"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i="0" baseline="0" dirty="0" smtClean="0"/>
              <a:t>The facilitator should provide time for people to think/ write down/ discuss the different things that they needed to know or be able to do before they were able to do that task. Once they have had time to reflect, the facilitator should ask for answers to be shared and note these down.</a:t>
            </a:r>
          </a:p>
          <a:p>
            <a:pPr marL="0" marR="0" indent="0" algn="l" defTabSz="914400" rtl="0" eaLnBrk="1" fontAlgn="auto" latinLnBrk="0" hangingPunct="1">
              <a:lnSpc>
                <a:spcPct val="100000"/>
              </a:lnSpc>
              <a:spcBef>
                <a:spcPts val="0"/>
              </a:spcBef>
              <a:spcAft>
                <a:spcPts val="0"/>
              </a:spcAft>
              <a:buClrTx/>
              <a:buSzTx/>
              <a:buFontTx/>
              <a:buNone/>
              <a:tabLst/>
              <a:defRPr/>
            </a:pPr>
            <a:endParaRPr lang="en-GB"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i="0" baseline="0" dirty="0" smtClean="0"/>
              <a:t>Some suggested answers: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Know to write from left to write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Know what each of the letters look like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Know the sounds which make up each of the words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Hear the individual words within the sentence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Listen to and recall the words within the sentence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Understand the meaning of the words within the sentence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Can follow the instructions to complete the activity</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Hold the pen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0" i="0" baseline="0" dirty="0" smtClean="0"/>
              <a:t>Form the letters</a:t>
            </a:r>
            <a:endParaRPr lang="en-GB" dirty="0"/>
          </a:p>
        </p:txBody>
      </p:sp>
      <p:sp>
        <p:nvSpPr>
          <p:cNvPr id="4" name="Slide Number Placeholder 3"/>
          <p:cNvSpPr>
            <a:spLocks noGrp="1"/>
          </p:cNvSpPr>
          <p:nvPr>
            <p:ph type="sldNum" sz="quarter" idx="10"/>
          </p:nvPr>
        </p:nvSpPr>
        <p:spPr/>
        <p:txBody>
          <a:bodyPr/>
          <a:lstStyle/>
          <a:p>
            <a:fld id="{1E417B21-C611-4B32-9563-72CDA6DC204C}" type="slidenum">
              <a:rPr lang="en-GB" smtClean="0"/>
              <a:t>7</a:t>
            </a:fld>
            <a:endParaRPr lang="en-GB"/>
          </a:p>
        </p:txBody>
      </p:sp>
    </p:spTree>
    <p:extLst>
      <p:ext uri="{BB962C8B-B14F-4D97-AF65-F5344CB8AC3E}">
        <p14:creationId xmlns:p14="http://schemas.microsoft.com/office/powerpoint/2010/main" val="2245430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Close:</a:t>
            </a:r>
          </a:p>
          <a:p>
            <a:r>
              <a:rPr lang="en-GB" b="0" dirty="0" smtClean="0"/>
              <a:t>-</a:t>
            </a:r>
            <a:r>
              <a:rPr lang="en-GB" b="0" baseline="0" dirty="0" smtClean="0"/>
              <a:t> Thank you</a:t>
            </a:r>
            <a:br>
              <a:rPr lang="en-GB" b="0" baseline="0" dirty="0" smtClean="0"/>
            </a:br>
            <a:r>
              <a:rPr lang="en-GB" b="0" baseline="0" dirty="0" smtClean="0"/>
              <a:t>- Guide to website for further information.</a:t>
            </a:r>
            <a:endParaRPr lang="en-GB" b="0" dirty="0"/>
          </a:p>
        </p:txBody>
      </p:sp>
      <p:sp>
        <p:nvSpPr>
          <p:cNvPr id="4" name="Slide Number Placeholder 3"/>
          <p:cNvSpPr>
            <a:spLocks noGrp="1"/>
          </p:cNvSpPr>
          <p:nvPr>
            <p:ph type="sldNum" sz="quarter" idx="10"/>
          </p:nvPr>
        </p:nvSpPr>
        <p:spPr/>
        <p:txBody>
          <a:bodyPr/>
          <a:lstStyle/>
          <a:p>
            <a:fld id="{1E417B21-C611-4B32-9563-72CDA6DC204C}" type="slidenum">
              <a:rPr lang="en-GB" smtClean="0"/>
              <a:t>70</a:t>
            </a:fld>
            <a:endParaRPr lang="en-GB"/>
          </a:p>
        </p:txBody>
      </p:sp>
    </p:spTree>
    <p:extLst>
      <p:ext uri="{BB962C8B-B14F-4D97-AF65-F5344CB8AC3E}">
        <p14:creationId xmlns:p14="http://schemas.microsoft.com/office/powerpoint/2010/main" val="2357683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txBox="1">
            <a:spLocks noGrp="1"/>
          </p:cNvSpPr>
          <p:nvPr>
            <p:ph type="body" idx="1"/>
          </p:nvPr>
        </p:nvSpPr>
        <p:spPr>
          <a:xfrm>
            <a:off x="680720" y="4721185"/>
            <a:ext cx="5445760" cy="4472702"/>
          </a:xfrm>
          <a:prstGeom prst="rect">
            <a:avLst/>
          </a:prstGeom>
        </p:spPr>
        <p:txBody>
          <a:bodyPr spcFirstLastPara="1" wrap="square" lIns="91425" tIns="91425" rIns="91425" bIns="91425" anchor="t" anchorCtr="0">
            <a:noAutofit/>
          </a:bodyPr>
          <a:lstStyle/>
          <a:p>
            <a:r>
              <a:rPr lang="en-GB" b="1" i="0" dirty="0" smtClean="0"/>
              <a:t>The</a:t>
            </a:r>
            <a:r>
              <a:rPr lang="en-GB" b="1" i="0" baseline="0" dirty="0" smtClean="0"/>
              <a:t> facilitator to share:</a:t>
            </a:r>
          </a:p>
          <a:p>
            <a:endParaRPr lang="en-GB" b="1" dirty="0" smtClean="0"/>
          </a:p>
          <a:p>
            <a:r>
              <a:rPr lang="en-GB" b="1" i="1" dirty="0" smtClean="0"/>
              <a:t>‘When we teach</a:t>
            </a:r>
            <a:r>
              <a:rPr lang="en-GB" b="1" i="1" baseline="0" dirty="0" smtClean="0"/>
              <a:t> reading and writing skills, the majority of these are able to fit into one of these four boxes. For example:</a:t>
            </a:r>
          </a:p>
          <a:p>
            <a:endParaRPr lang="en-GB" b="1" i="1" baseline="0" dirty="0" smtClean="0"/>
          </a:p>
          <a:p>
            <a:r>
              <a:rPr lang="en-GB" b="1" i="1" baseline="0" dirty="0" smtClean="0"/>
              <a:t>Concepts of Print might include: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Know to write from left to write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Know what each of the letters look like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Have the motivation and willingness to do the task</a:t>
            </a:r>
          </a:p>
          <a:p>
            <a:endParaRPr lang="en-GB" b="1" i="1" baseline="0" dirty="0" smtClean="0"/>
          </a:p>
          <a:p>
            <a:r>
              <a:rPr lang="en-GB" b="1" i="1" baseline="0" dirty="0" smtClean="0"/>
              <a:t>Phonological Awareness might include: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Know the sounds which make up each of the words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Hear the individual words within the sentence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Listen to and recall the words within the sentence</a:t>
            </a:r>
          </a:p>
          <a:p>
            <a:endParaRPr lang="en-GB" b="1" i="1" baseline="0" dirty="0" smtClean="0"/>
          </a:p>
          <a:p>
            <a:r>
              <a:rPr lang="en-GB" b="1" i="1" baseline="0" dirty="0" smtClean="0"/>
              <a:t>Oral Language might include: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Understand the meaning of the words within the sentence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Can follow the instructions to complete the activity</a:t>
            </a:r>
          </a:p>
          <a:p>
            <a:endParaRPr lang="en-GB" b="1" i="1" baseline="0" dirty="0" smtClean="0"/>
          </a:p>
          <a:p>
            <a:r>
              <a:rPr lang="en-GB" b="1" i="1" baseline="0" dirty="0" smtClean="0"/>
              <a:t>Fine Motor Skills might include: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Have the posture and balance to sit on the seat</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Hold the pen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b="1" i="1" baseline="0" dirty="0" smtClean="0"/>
              <a:t>Form the letters correctly.</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This graphic here details the Emerging Literacy key components. The top four boxes are the key skills that research, and through working with educational psychologists, occupational therapists and speech and language therapists, underpin children’s later success in literacy. The stronger these foundational literacy skills are reduces the amount of processing that children have to do in their short term working memory.</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The more established these skills are, the more children will benefit from formal instruction. Some issues with later literacy attainment involve gaps in or lack of automaticity of these key skills.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1" baseline="0" dirty="0" smtClean="0"/>
              <a:t>Most importantly, at school entry, gaps are to be expected due to different experiences and natural variation. Therefore, through taking a developmental approach to Emerging Literacy, practitioners identify children’s strengths and gaps in these key skills and plan for them as part of their teaching of listening and talking, reading and writing.</a:t>
            </a:r>
            <a:endParaRPr lang="en-GB" b="1" i="1" dirty="0" smtClean="0"/>
          </a:p>
          <a:p>
            <a:pPr marL="0" lvl="0" indent="0">
              <a:spcBef>
                <a:spcPts val="0"/>
              </a:spcBef>
              <a:spcAft>
                <a:spcPts val="0"/>
              </a:spcAft>
              <a:buNone/>
            </a:pPr>
            <a:endParaRPr dirty="0"/>
          </a:p>
        </p:txBody>
      </p:sp>
      <p:sp>
        <p:nvSpPr>
          <p:cNvPr id="131" name="Shape 131"/>
          <p:cNvSpPr>
            <a:spLocks noGrp="1" noRot="1" noChangeAspect="1"/>
          </p:cNvSpPr>
          <p:nvPr>
            <p:ph type="sldImg" idx="2"/>
          </p:nvPr>
        </p:nvSpPr>
        <p:spPr>
          <a:xfrm>
            <a:off x="920750" y="746125"/>
            <a:ext cx="4965700" cy="3725863"/>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The facilitator</a:t>
            </a:r>
            <a:r>
              <a:rPr lang="en-GB" b="1" baseline="0" dirty="0" smtClean="0"/>
              <a:t> to share:</a:t>
            </a:r>
          </a:p>
          <a:p>
            <a:endParaRPr lang="en-GB" b="1" baseline="0" dirty="0" smtClean="0"/>
          </a:p>
          <a:p>
            <a:r>
              <a:rPr lang="en-GB" b="1" i="1" baseline="0" dirty="0" smtClean="0"/>
              <a:t>‘As adults, many of us have the developed skills to complete that task. That task, however, is only easy if all of the different skills which we have mentioned are co-ordinated, they are in the right order and they are automated’.</a:t>
            </a:r>
          </a:p>
          <a:p>
            <a:endParaRPr lang="en-GB" b="1" dirty="0"/>
          </a:p>
        </p:txBody>
      </p:sp>
      <p:sp>
        <p:nvSpPr>
          <p:cNvPr id="4" name="Slide Number Placeholder 3"/>
          <p:cNvSpPr>
            <a:spLocks noGrp="1"/>
          </p:cNvSpPr>
          <p:nvPr>
            <p:ph type="sldNum" sz="quarter" idx="10"/>
          </p:nvPr>
        </p:nvSpPr>
        <p:spPr/>
        <p:txBody>
          <a:bodyPr/>
          <a:lstStyle/>
          <a:p>
            <a:fld id="{1E417B21-C611-4B32-9563-72CDA6DC204C}" type="slidenum">
              <a:rPr lang="en-GB" smtClean="0"/>
              <a:t>9</a:t>
            </a:fld>
            <a:endParaRPr lang="en-GB"/>
          </a:p>
        </p:txBody>
      </p:sp>
    </p:spTree>
    <p:extLst>
      <p:ext uri="{BB962C8B-B14F-4D97-AF65-F5344CB8AC3E}">
        <p14:creationId xmlns:p14="http://schemas.microsoft.com/office/powerpoint/2010/main" val="3642612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18/05/2019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692701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18/05/2019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170361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18/05/2019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08947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44F17-8EA6-4F9C-BEE4-C2AE323DC58D}" type="datetimeFigureOut">
              <a:rPr lang="en-GB" smtClean="0"/>
              <a:t>18/05/2019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740076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044F17-8EA6-4F9C-BEE4-C2AE323DC58D}" type="datetimeFigureOut">
              <a:rPr lang="en-GB" smtClean="0"/>
              <a:t>18/05/2019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904471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F044F17-8EA6-4F9C-BEE4-C2AE323DC58D}" type="datetimeFigureOut">
              <a:rPr lang="en-GB" smtClean="0"/>
              <a:t>18/05/2019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247601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F044F17-8EA6-4F9C-BEE4-C2AE323DC58D}" type="datetimeFigureOut">
              <a:rPr lang="en-GB" smtClean="0"/>
              <a:t>18/05/2019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243491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F044F17-8EA6-4F9C-BEE4-C2AE323DC58D}" type="datetimeFigureOut">
              <a:rPr lang="en-GB" smtClean="0"/>
              <a:t>18/05/2019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71649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044F17-8EA6-4F9C-BEE4-C2AE323DC58D}" type="datetimeFigureOut">
              <a:rPr lang="en-GB" smtClean="0"/>
              <a:t>18/05/2019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1223403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44F17-8EA6-4F9C-BEE4-C2AE323DC58D}" type="datetimeFigureOut">
              <a:rPr lang="en-GB" smtClean="0"/>
              <a:t>18/05/2019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3198575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44F17-8EA6-4F9C-BEE4-C2AE323DC58D}" type="datetimeFigureOut">
              <a:rPr lang="en-GB" smtClean="0"/>
              <a:t>18/05/2019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88AD9A-B8D3-43A8-B2E2-E8B9FCBE75A2}" type="slidenum">
              <a:rPr lang="en-GB" smtClean="0"/>
              <a:t>‹#›</a:t>
            </a:fld>
            <a:endParaRPr lang="en-GB"/>
          </a:p>
        </p:txBody>
      </p:sp>
    </p:spTree>
    <p:extLst>
      <p:ext uri="{BB962C8B-B14F-4D97-AF65-F5344CB8AC3E}">
        <p14:creationId xmlns:p14="http://schemas.microsoft.com/office/powerpoint/2010/main" val="2152133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044F17-8EA6-4F9C-BEE4-C2AE323DC58D}" type="datetimeFigureOut">
              <a:rPr lang="en-GB" smtClean="0"/>
              <a:t>18/05/2019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88AD9A-B8D3-43A8-B2E2-E8B9FCBE75A2}" type="slidenum">
              <a:rPr lang="en-GB" smtClean="0"/>
              <a:t>‹#›</a:t>
            </a:fld>
            <a:endParaRPr lang="en-GB"/>
          </a:p>
        </p:txBody>
      </p:sp>
    </p:spTree>
    <p:extLst>
      <p:ext uri="{BB962C8B-B14F-4D97-AF65-F5344CB8AC3E}">
        <p14:creationId xmlns:p14="http://schemas.microsoft.com/office/powerpoint/2010/main" val="1010124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highlandliteracy.com/emerging-literacy"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hyperlink" Target="http://www.northernalliance.sco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8.jpeg"/><Relationship Id="rId4" Type="http://schemas.openxmlformats.org/officeDocument/2006/relationships/hyperlink" Target="http://www.google.co.uk/imgres?imgurl=http://images.sodahead.com/polls/002093797/481045336_big_bad_wolf_xlarge.jpeg&amp;imgrefurl=http://www.sodahead.com/fun/are-you-afraid-of-the-big-bad-wolf/question-2093797/&amp;usg=__rb5azujbJ_CZvjyxtq-wOtyhe7M=&amp;h=350&amp;w=246&amp;sz=21&amp;hl=en&amp;start=13&amp;sig2=H9lW4iWnu_QY6DA7fvq6cw&amp;zoom=1&amp;tbnid=UaHnbbDNv2e4ZM:&amp;tbnh=120&amp;tbnw=84&amp;ei=HW-dTu3iGpHDtAbcnpmCCQ&amp;prev=/images?q=big+bad+wolf&amp;hl=en&amp;sa=X&amp;tbm=isch&amp;itbs=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image" Target="../media/image17.png"/><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29.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29.jpe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emf"/><Relationship Id="rId4" Type="http://schemas.openxmlformats.org/officeDocument/2006/relationships/image" Target="../media/image29.jpe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29.jpe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image" Target="../media/image29.jpe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5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3" Type="http://schemas.openxmlformats.org/officeDocument/2006/relationships/image" Target="../media/image42.jpg"/><Relationship Id="rId7" Type="http://schemas.openxmlformats.org/officeDocument/2006/relationships/image" Target="../media/image4.jpe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gif"/></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5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54.png"/></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61.png"/></Relationships>
</file>

<file path=ppt/slides/_rels/slide67.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png"/><Relationship Id="rId7" Type="http://schemas.openxmlformats.org/officeDocument/2006/relationships/image" Target="../media/image65.png"/><Relationship Id="rId2" Type="http://schemas.openxmlformats.org/officeDocument/2006/relationships/notesSlide" Target="../notesSlides/notesSlide67.xml"/><Relationship Id="rId1" Type="http://schemas.openxmlformats.org/officeDocument/2006/relationships/slideLayout" Target="../slideLayouts/slideLayout4.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62.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6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www.highlandliteracy.com/emerging-literacy"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188640"/>
            <a:ext cx="8784976" cy="648072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solidFill>
              <a:srgbClr val="0070C0"/>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15516" y="908720"/>
            <a:ext cx="8712968" cy="5040560"/>
          </a:xfrm>
        </p:spPr>
        <p:txBody>
          <a:bodyPr>
            <a:normAutofit fontScale="90000"/>
          </a:bodyPr>
          <a:lstStyle/>
          <a:p>
            <a:pPr algn="l"/>
            <a:r>
              <a:rPr lang="en-GB" sz="9800" b="1" dirty="0" smtClean="0"/>
              <a:t>Emerging Literacy</a:t>
            </a:r>
            <a:r>
              <a:rPr lang="en-GB" sz="5300" dirty="0"/>
              <a:t/>
            </a:r>
            <a:br>
              <a:rPr lang="en-GB" sz="5300" dirty="0"/>
            </a:br>
            <a:r>
              <a:rPr lang="en-GB" sz="4000" b="1" dirty="0" smtClean="0"/>
              <a:t>Taking a developmental approach to raise </a:t>
            </a:r>
            <a:r>
              <a:rPr lang="en-GB" sz="4000" b="1" dirty="0"/>
              <a:t>a</a:t>
            </a:r>
            <a:r>
              <a:rPr lang="en-GB" sz="4000" b="1" dirty="0" smtClean="0"/>
              <a:t>ttainment </a:t>
            </a:r>
            <a:r>
              <a:rPr lang="en-GB" sz="4000" b="1" dirty="0"/>
              <a:t>in </a:t>
            </a:r>
            <a:r>
              <a:rPr lang="en-GB" sz="4000" b="1" dirty="0" smtClean="0"/>
              <a:t>Literacy, Language and Communication across the Northern Alliance</a:t>
            </a:r>
            <a:r>
              <a:rPr lang="en-GB" sz="2000" dirty="0"/>
              <a:t/>
            </a:r>
            <a:br>
              <a:rPr lang="en-GB" sz="2000" dirty="0"/>
            </a:br>
            <a:r>
              <a:rPr lang="en-GB" sz="5300" dirty="0" smtClean="0"/>
              <a:t/>
            </a:r>
            <a:br>
              <a:rPr lang="en-GB" sz="5300" dirty="0" smtClean="0"/>
            </a:br>
            <a:r>
              <a:rPr lang="en-GB" sz="5400" dirty="0"/>
              <a:t/>
            </a:r>
            <a:br>
              <a:rPr lang="en-GB" sz="5400" dirty="0"/>
            </a:br>
            <a:r>
              <a:rPr lang="en-GB" dirty="0"/>
              <a:t/>
            </a:r>
            <a:br>
              <a:rPr lang="en-GB" dirty="0"/>
            </a:br>
            <a:r>
              <a:rPr lang="en-GB" dirty="0" smtClean="0"/>
              <a:t/>
            </a:r>
            <a:br>
              <a:rPr lang="en-GB" dirty="0" smtClean="0"/>
            </a:br>
            <a:endParaRPr lang="en-GB" sz="2400" dirty="0"/>
          </a:p>
        </p:txBody>
      </p:sp>
      <p:sp>
        <p:nvSpPr>
          <p:cNvPr id="6" name="Rectangle 5"/>
          <p:cNvSpPr/>
          <p:nvPr/>
        </p:nvSpPr>
        <p:spPr>
          <a:xfrm>
            <a:off x="323528" y="3789040"/>
            <a:ext cx="8424956" cy="1354217"/>
          </a:xfrm>
          <a:prstGeom prst="rect">
            <a:avLst/>
          </a:prstGeom>
        </p:spPr>
        <p:txBody>
          <a:bodyPr wrap="square">
            <a:spAutoFit/>
          </a:bodyPr>
          <a:lstStyle/>
          <a:p>
            <a:r>
              <a:rPr lang="en-GB" sz="3200" b="1" dirty="0" smtClean="0">
                <a:hlinkClick r:id="rId3"/>
              </a:rPr>
              <a:t>www.highlandliteracy.com/emerging-literacy</a:t>
            </a:r>
            <a:endParaRPr lang="en-GB" sz="3200" b="1" dirty="0" smtClean="0"/>
          </a:p>
          <a:p>
            <a:r>
              <a:rPr lang="en-GB" sz="3200" b="1" dirty="0" smtClean="0">
                <a:hlinkClick r:id="rId4"/>
              </a:rPr>
              <a:t>www.northernalliance.scot</a:t>
            </a:r>
            <a:endParaRPr lang="en-GB" sz="3200" b="1" dirty="0" smtClean="0"/>
          </a:p>
          <a:p>
            <a:endParaRPr lang="en-GB" b="1" dirty="0"/>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08304" y="5852561"/>
            <a:ext cx="1440180" cy="669036"/>
          </a:xfrm>
          <a:prstGeom prst="rect">
            <a:avLst/>
          </a:prstGeom>
        </p:spPr>
      </p:pic>
    </p:spTree>
    <p:extLst>
      <p:ext uri="{BB962C8B-B14F-4D97-AF65-F5344CB8AC3E}">
        <p14:creationId xmlns:p14="http://schemas.microsoft.com/office/powerpoint/2010/main" val="2634610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979712" y="1700808"/>
            <a:ext cx="7005464" cy="1143000"/>
          </a:xfrm>
        </p:spPr>
        <p:txBody>
          <a:bodyPr/>
          <a:lstStyle/>
          <a:p>
            <a:r>
              <a:rPr lang="en-GB" dirty="0" smtClean="0"/>
              <a:t>Automated?</a:t>
            </a:r>
            <a:endParaRPr lang="en-GB" dirty="0"/>
          </a:p>
        </p:txBody>
      </p:sp>
      <p:sp>
        <p:nvSpPr>
          <p:cNvPr id="3" name="Content Placeholder 2"/>
          <p:cNvSpPr>
            <a:spLocks noGrp="1"/>
          </p:cNvSpPr>
          <p:nvPr>
            <p:ph idx="1"/>
          </p:nvPr>
        </p:nvSpPr>
        <p:spPr>
          <a:xfrm>
            <a:off x="1835696" y="2996952"/>
            <a:ext cx="6933456" cy="2664296"/>
          </a:xfrm>
        </p:spPr>
        <p:txBody>
          <a:bodyPr/>
          <a:lstStyle/>
          <a:p>
            <a:pPr marL="0" indent="0">
              <a:buNone/>
            </a:pPr>
            <a:r>
              <a:rPr lang="en-GB" dirty="0" smtClean="0"/>
              <a:t>With the person next to you:</a:t>
            </a:r>
          </a:p>
          <a:p>
            <a:pPr lvl="1"/>
            <a:r>
              <a:rPr lang="en-GB" dirty="0" smtClean="0"/>
              <a:t>If you drive, what was it like the first time you drove a car?</a:t>
            </a:r>
          </a:p>
          <a:p>
            <a:pPr lvl="1"/>
            <a:r>
              <a:rPr lang="en-GB" dirty="0" smtClean="0"/>
              <a:t>How is that different to now?</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3192701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2" descr="Image result for juggling balls"/>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1772816"/>
            <a:ext cx="4104456"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7038481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2420888"/>
            <a:ext cx="5724407" cy="2880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7643576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619672" y="1268760"/>
            <a:ext cx="7283152" cy="1143000"/>
          </a:xfrm>
        </p:spPr>
        <p:txBody>
          <a:bodyPr/>
          <a:lstStyle/>
          <a:p>
            <a:r>
              <a:rPr lang="en-GB" dirty="0" smtClean="0"/>
              <a:t>Possible behavioural reactions</a:t>
            </a:r>
            <a:endParaRPr lang="en-GB" dirty="0"/>
          </a:p>
        </p:txBody>
      </p:sp>
      <p:sp>
        <p:nvSpPr>
          <p:cNvPr id="3" name="Content Placeholder 2"/>
          <p:cNvSpPr>
            <a:spLocks noGrp="1"/>
          </p:cNvSpPr>
          <p:nvPr>
            <p:ph idx="1"/>
          </p:nvPr>
        </p:nvSpPr>
        <p:spPr>
          <a:xfrm>
            <a:off x="1691680" y="2636912"/>
            <a:ext cx="7200800" cy="2365042"/>
          </a:xfrm>
        </p:spPr>
        <p:txBody>
          <a:bodyPr/>
          <a:lstStyle/>
          <a:p>
            <a:pPr>
              <a:buFont typeface="Wingdings" pitchFamily="2" charset="2"/>
              <a:buChar char="Ø"/>
            </a:pPr>
            <a:r>
              <a:rPr lang="en-GB" dirty="0" smtClean="0"/>
              <a:t>Not doing it!</a:t>
            </a:r>
          </a:p>
          <a:p>
            <a:pPr>
              <a:buFont typeface="Wingdings" pitchFamily="2" charset="2"/>
              <a:buChar char="Ø"/>
            </a:pPr>
            <a:r>
              <a:rPr lang="en-GB" dirty="0" smtClean="0"/>
              <a:t>Only trying one or two (or not so high)</a:t>
            </a:r>
          </a:p>
          <a:p>
            <a:pPr>
              <a:buFont typeface="Wingdings" pitchFamily="2" charset="2"/>
              <a:buChar char="Ø"/>
            </a:pPr>
            <a:r>
              <a:rPr lang="en-GB" dirty="0" smtClean="0"/>
              <a:t>Just bashing on</a:t>
            </a:r>
            <a:endParaRPr lang="en-GB"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42030440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39552" y="1052736"/>
            <a:ext cx="8229600" cy="1143000"/>
          </a:xfrm>
        </p:spPr>
        <p:txBody>
          <a:bodyPr/>
          <a:lstStyle/>
          <a:p>
            <a:r>
              <a:rPr lang="en-GB" dirty="0" smtClean="0"/>
              <a:t>Automated skills</a:t>
            </a:r>
            <a:endParaRPr lang="en-GB" dirty="0"/>
          </a:p>
        </p:txBody>
      </p:sp>
      <p:sp>
        <p:nvSpPr>
          <p:cNvPr id="3" name="Content Placeholder 2"/>
          <p:cNvSpPr>
            <a:spLocks noGrp="1"/>
          </p:cNvSpPr>
          <p:nvPr>
            <p:ph idx="1"/>
          </p:nvPr>
        </p:nvSpPr>
        <p:spPr>
          <a:xfrm>
            <a:off x="1619672" y="2132856"/>
            <a:ext cx="7344816" cy="3960440"/>
          </a:xfrm>
        </p:spPr>
        <p:txBody>
          <a:bodyPr>
            <a:normAutofit fontScale="85000" lnSpcReduction="10000"/>
          </a:bodyPr>
          <a:lstStyle/>
          <a:p>
            <a:pPr>
              <a:buFont typeface="Wingdings" pitchFamily="2" charset="2"/>
              <a:buChar char="Ø"/>
            </a:pPr>
            <a:r>
              <a:rPr lang="en-GB" dirty="0" smtClean="0"/>
              <a:t>Takes practice for skills to become automatic</a:t>
            </a:r>
          </a:p>
          <a:p>
            <a:pPr>
              <a:buFont typeface="Wingdings" pitchFamily="2" charset="2"/>
              <a:buChar char="Ø"/>
            </a:pPr>
            <a:r>
              <a:rPr lang="en-GB" dirty="0" smtClean="0"/>
              <a:t>Effortless</a:t>
            </a:r>
          </a:p>
          <a:p>
            <a:pPr>
              <a:buFont typeface="Wingdings" pitchFamily="2" charset="2"/>
              <a:buChar char="Ø"/>
            </a:pPr>
            <a:r>
              <a:rPr lang="en-GB" dirty="0" smtClean="0"/>
              <a:t>Does not use “capacity”</a:t>
            </a:r>
          </a:p>
          <a:p>
            <a:pPr lvl="1"/>
            <a:r>
              <a:rPr lang="en-GB" dirty="0" smtClean="0"/>
              <a:t>Room to think about other things</a:t>
            </a:r>
          </a:p>
          <a:p>
            <a:pPr marL="457200" lvl="1" indent="0">
              <a:buNone/>
            </a:pPr>
            <a:endParaRPr lang="en-GB" dirty="0" smtClean="0"/>
          </a:p>
          <a:p>
            <a:pPr>
              <a:buFont typeface="Wingdings" pitchFamily="2" charset="2"/>
              <a:buChar char="Ø"/>
            </a:pPr>
            <a:r>
              <a:rPr lang="en-GB" dirty="0" smtClean="0"/>
              <a:t>Suppose a child has to think </a:t>
            </a:r>
            <a:r>
              <a:rPr lang="en-GB" dirty="0" err="1" smtClean="0"/>
              <a:t>effortfully</a:t>
            </a:r>
            <a:r>
              <a:rPr lang="en-GB" dirty="0" smtClean="0"/>
              <a:t> about:</a:t>
            </a:r>
          </a:p>
          <a:p>
            <a:pPr lvl="1"/>
            <a:r>
              <a:rPr lang="en-GB" dirty="0" smtClean="0"/>
              <a:t>Holding a pencil</a:t>
            </a:r>
          </a:p>
          <a:p>
            <a:pPr lvl="1"/>
            <a:r>
              <a:rPr lang="en-GB" dirty="0" smtClean="0"/>
              <a:t>Spacing, or going from left to right</a:t>
            </a:r>
          </a:p>
          <a:p>
            <a:pPr lvl="1"/>
            <a:r>
              <a:rPr lang="en-GB" dirty="0" smtClean="0"/>
              <a:t>Where one word ends or another begins</a:t>
            </a:r>
            <a:endParaRPr lang="en-GB"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512795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933440" y="3068960"/>
            <a:ext cx="8229600" cy="1143000"/>
          </a:xfrm>
        </p:spPr>
        <p:txBody>
          <a:bodyPr/>
          <a:lstStyle/>
          <a:p>
            <a:r>
              <a:rPr lang="en-GB" dirty="0" smtClean="0"/>
              <a:t>Similar for reading?</a:t>
            </a:r>
            <a:endParaRPr lang="en-GB"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35429616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2" name="Rectangle 2"/>
          <p:cNvSpPr>
            <a:spLocks noGrp="1" noChangeArrowheads="1"/>
          </p:cNvSpPr>
          <p:nvPr>
            <p:ph type="title"/>
          </p:nvPr>
        </p:nvSpPr>
        <p:spPr>
          <a:xfrm>
            <a:off x="941931" y="1268760"/>
            <a:ext cx="8229600" cy="1143000"/>
          </a:xfrm>
        </p:spPr>
        <p:txBody>
          <a:bodyPr/>
          <a:lstStyle/>
          <a:p>
            <a:pPr eaLnBrk="1" hangingPunct="1"/>
            <a:r>
              <a:rPr lang="en-GB" dirty="0" smtClean="0"/>
              <a:t>Forgetting how to read</a:t>
            </a:r>
          </a:p>
        </p:txBody>
      </p:sp>
      <p:sp>
        <p:nvSpPr>
          <p:cNvPr id="5123" name="Rectangle 3"/>
          <p:cNvSpPr>
            <a:spLocks noGrp="1" noChangeArrowheads="1"/>
          </p:cNvSpPr>
          <p:nvPr>
            <p:ph type="body" idx="1"/>
          </p:nvPr>
        </p:nvSpPr>
        <p:spPr>
          <a:xfrm>
            <a:off x="1907704" y="2132856"/>
            <a:ext cx="6768752" cy="3960440"/>
          </a:xfrm>
        </p:spPr>
        <p:txBody>
          <a:bodyPr/>
          <a:lstStyle/>
          <a:p>
            <a:pPr marL="0" indent="0" algn="ctr" eaLnBrk="1" hangingPunct="1">
              <a:spcAft>
                <a:spcPct val="70000"/>
              </a:spcAft>
              <a:buNone/>
            </a:pPr>
            <a:r>
              <a:rPr lang="en-GB" b="1" dirty="0" smtClean="0"/>
              <a:t>Not as easy as it seems . . . </a:t>
            </a:r>
          </a:p>
          <a:p>
            <a:pPr marL="0" indent="0" eaLnBrk="1" hangingPunct="1">
              <a:spcAft>
                <a:spcPct val="70000"/>
              </a:spcAft>
              <a:buNone/>
            </a:pPr>
            <a:r>
              <a:rPr lang="en-GB" dirty="0" smtClean="0"/>
              <a:t>Mo </a:t>
            </a:r>
            <a:r>
              <a:rPr lang="en-GB" dirty="0" err="1" smtClean="0"/>
              <a:t>st</a:t>
            </a:r>
            <a:r>
              <a:rPr lang="en-GB" dirty="0" smtClean="0"/>
              <a:t> </a:t>
            </a:r>
            <a:r>
              <a:rPr lang="en-GB" dirty="0" err="1" smtClean="0"/>
              <a:t>pe</a:t>
            </a:r>
            <a:r>
              <a:rPr lang="en-GB" dirty="0" smtClean="0"/>
              <a:t> </a:t>
            </a:r>
            <a:r>
              <a:rPr lang="en-GB" dirty="0" err="1" smtClean="0"/>
              <a:t>ople</a:t>
            </a:r>
            <a:r>
              <a:rPr lang="en-GB" dirty="0" smtClean="0"/>
              <a:t> c an </a:t>
            </a:r>
            <a:r>
              <a:rPr lang="en-GB" dirty="0" err="1" smtClean="0"/>
              <a:t>rea</a:t>
            </a:r>
            <a:r>
              <a:rPr lang="en-GB" dirty="0" smtClean="0"/>
              <a:t> d t h is</a:t>
            </a:r>
          </a:p>
          <a:p>
            <a:pPr marL="0" indent="0" eaLnBrk="1" hangingPunct="1">
              <a:spcAft>
                <a:spcPct val="70000"/>
              </a:spcAft>
              <a:buNone/>
            </a:pPr>
            <a:r>
              <a:rPr lang="en-GB" dirty="0" smtClean="0"/>
              <a:t>No </a:t>
            </a:r>
            <a:r>
              <a:rPr lang="en-GB" dirty="0" err="1" smtClean="0"/>
              <a:t>rdo</a:t>
            </a:r>
            <a:r>
              <a:rPr lang="en-GB" dirty="0" smtClean="0"/>
              <a:t> </a:t>
            </a:r>
            <a:r>
              <a:rPr lang="en-GB" dirty="0" err="1" smtClean="0"/>
              <a:t>est</a:t>
            </a:r>
            <a:r>
              <a:rPr lang="en-GB" dirty="0" smtClean="0"/>
              <a:t> </a:t>
            </a:r>
            <a:r>
              <a:rPr lang="en-GB" dirty="0" err="1" smtClean="0"/>
              <a:t>hisg</a:t>
            </a:r>
            <a:r>
              <a:rPr lang="en-GB" dirty="0" smtClean="0"/>
              <a:t> </a:t>
            </a:r>
            <a:r>
              <a:rPr lang="en-GB" dirty="0" err="1" smtClean="0"/>
              <a:t>ive</a:t>
            </a:r>
            <a:r>
              <a:rPr lang="en-GB" dirty="0" smtClean="0"/>
              <a:t> ma </a:t>
            </a:r>
            <a:r>
              <a:rPr lang="en-GB" dirty="0" err="1" smtClean="0"/>
              <a:t>nypr</a:t>
            </a:r>
            <a:r>
              <a:rPr lang="en-GB" dirty="0" smtClean="0"/>
              <a:t> </a:t>
            </a:r>
            <a:r>
              <a:rPr lang="en-GB" dirty="0" err="1" smtClean="0"/>
              <a:t>obl</a:t>
            </a:r>
            <a:r>
              <a:rPr lang="en-GB" dirty="0" smtClean="0"/>
              <a:t> ems</a:t>
            </a:r>
          </a:p>
          <a:p>
            <a:pPr marL="0" indent="0" eaLnBrk="1" hangingPunct="1">
              <a:buNone/>
            </a:pPr>
            <a:r>
              <a:rPr lang="en-GB" dirty="0" err="1" smtClean="0"/>
              <a:t>Xvxn</a:t>
            </a:r>
            <a:r>
              <a:rPr lang="en-GB" dirty="0" smtClean="0"/>
              <a:t> </a:t>
            </a:r>
            <a:r>
              <a:rPr lang="en-GB" dirty="0" err="1" smtClean="0"/>
              <a:t>xf</a:t>
            </a:r>
            <a:r>
              <a:rPr lang="en-GB" dirty="0" smtClean="0"/>
              <a:t> </a:t>
            </a:r>
            <a:r>
              <a:rPr lang="en-GB" dirty="0" err="1" smtClean="0"/>
              <a:t>yxx</a:t>
            </a:r>
            <a:r>
              <a:rPr lang="en-GB" dirty="0" smtClean="0"/>
              <a:t> </a:t>
            </a:r>
            <a:r>
              <a:rPr lang="en-GB" dirty="0" err="1" smtClean="0"/>
              <a:t>txkx</a:t>
            </a:r>
            <a:r>
              <a:rPr lang="en-GB" dirty="0" smtClean="0"/>
              <a:t> </a:t>
            </a:r>
            <a:r>
              <a:rPr lang="en-GB" dirty="0" err="1" smtClean="0"/>
              <a:t>xxt</a:t>
            </a:r>
            <a:r>
              <a:rPr lang="en-GB" dirty="0" smtClean="0"/>
              <a:t> </a:t>
            </a:r>
            <a:r>
              <a:rPr lang="en-GB" dirty="0" err="1" smtClean="0"/>
              <a:t>lxttxrs</a:t>
            </a:r>
            <a:endParaRPr lang="en-GB" dirty="0" smtClean="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37775569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0" name="Rectangle 2"/>
          <p:cNvSpPr>
            <a:spLocks noGrp="1" noChangeArrowheads="1"/>
          </p:cNvSpPr>
          <p:nvPr>
            <p:ph type="title"/>
          </p:nvPr>
        </p:nvSpPr>
        <p:spPr>
          <a:xfrm>
            <a:off x="932059" y="1988840"/>
            <a:ext cx="8229600" cy="1143000"/>
          </a:xfrm>
        </p:spPr>
        <p:txBody>
          <a:bodyPr/>
          <a:lstStyle/>
          <a:p>
            <a:pPr eaLnBrk="1" hangingPunct="1"/>
            <a:r>
              <a:rPr lang="en-GB" b="1" dirty="0" smtClean="0"/>
              <a:t>Very important message:</a:t>
            </a:r>
          </a:p>
        </p:txBody>
      </p:sp>
      <p:sp>
        <p:nvSpPr>
          <p:cNvPr id="57347" name="Rectangle 3"/>
          <p:cNvSpPr>
            <a:spLocks noGrp="1" noChangeArrowheads="1"/>
          </p:cNvSpPr>
          <p:nvPr>
            <p:ph type="body" idx="1"/>
          </p:nvPr>
        </p:nvSpPr>
        <p:spPr>
          <a:xfrm>
            <a:off x="1835696" y="3861048"/>
            <a:ext cx="6923087" cy="1223962"/>
          </a:xfrm>
        </p:spPr>
        <p:txBody>
          <a:bodyPr>
            <a:normAutofit/>
          </a:bodyPr>
          <a:lstStyle/>
          <a:p>
            <a:pPr algn="ctr" eaLnBrk="1" hangingPunct="1">
              <a:buFontTx/>
              <a:buNone/>
            </a:pPr>
            <a:r>
              <a:rPr lang="en-GB" sz="7400" b="1" dirty="0" smtClean="0">
                <a:solidFill>
                  <a:srgbClr val="FF0000"/>
                </a:solidFill>
              </a:rPr>
              <a:t>Don’t read this!</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3816420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1" presetClass="entr" presetSubtype="0" fill="hold" grpId="0" nodeType="clickEffect">
                                  <p:stCondLst>
                                    <p:cond delay="0"/>
                                  </p:stCondLst>
                                  <p:childTnLst>
                                    <p:set>
                                      <p:cBhvr>
                                        <p:cTn id="6" dur="1000">
                                          <p:stCondLst>
                                            <p:cond delay="0"/>
                                          </p:stCondLst>
                                        </p:cTn>
                                        <p:tgtEl>
                                          <p:spTgt spid="573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6" name="Rectangle 2"/>
          <p:cNvSpPr>
            <a:spLocks noGrp="1" noChangeArrowheads="1"/>
          </p:cNvSpPr>
          <p:nvPr>
            <p:ph type="title"/>
          </p:nvPr>
        </p:nvSpPr>
        <p:spPr>
          <a:xfrm>
            <a:off x="1547664" y="1421904"/>
            <a:ext cx="7319169" cy="1143000"/>
          </a:xfrm>
        </p:spPr>
        <p:txBody>
          <a:bodyPr/>
          <a:lstStyle/>
          <a:p>
            <a:pPr eaLnBrk="1" hangingPunct="1"/>
            <a:r>
              <a:rPr lang="en-GB" dirty="0" smtClean="0"/>
              <a:t>What was it like at first?</a:t>
            </a:r>
          </a:p>
        </p:txBody>
      </p:sp>
      <p:sp>
        <p:nvSpPr>
          <p:cNvPr id="6147" name="Text Box 4"/>
          <p:cNvSpPr txBox="1">
            <a:spLocks noChangeArrowheads="1"/>
          </p:cNvSpPr>
          <p:nvPr/>
        </p:nvSpPr>
        <p:spPr bwMode="auto">
          <a:xfrm>
            <a:off x="1691680" y="2852936"/>
            <a:ext cx="692755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GB" sz="4800" dirty="0"/>
              <a:t>&amp;%* &amp;~#£ #$ *</a:t>
            </a:r>
            <a:r>
              <a:rPr lang="en-GB" sz="4800" dirty="0" err="1"/>
              <a:t>ou</a:t>
            </a:r>
            <a:r>
              <a:rPr lang="en-GB" sz="4800" dirty="0"/>
              <a:t> &amp;~#</a:t>
            </a:r>
            <a:r>
              <a:rPr lang="en-GB" sz="4800" dirty="0" err="1"/>
              <a:t>nk</a:t>
            </a:r>
            <a:r>
              <a:rPr lang="en-GB" sz="4800" dirty="0"/>
              <a:t> %&gt;</a:t>
            </a:r>
            <a:r>
              <a:rPr lang="en-GB" sz="4800" dirty="0" err="1"/>
              <a:t>ad#ng</a:t>
            </a:r>
            <a:r>
              <a:rPr lang="en-GB" sz="4800" dirty="0"/>
              <a:t> #£ &gt;a£*</a:t>
            </a:r>
          </a:p>
        </p:txBody>
      </p:sp>
      <p:pic>
        <p:nvPicPr>
          <p:cNvPr id="6149" name="Picture 10" descr="ANd9GcRKjsqRFDJmA9wzog_sfkvzID-EDEvHAaNugF2_9ZKX2YXOAAZ06MCH9A">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4653136"/>
            <a:ext cx="1109663"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9688016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63688" y="2204864"/>
            <a:ext cx="7056784" cy="3139321"/>
          </a:xfrm>
          <a:prstGeom prst="rect">
            <a:avLst/>
          </a:prstGeom>
          <a:noFill/>
        </p:spPr>
        <p:txBody>
          <a:bodyPr wrap="square" rtlCol="0">
            <a:spAutoFit/>
          </a:bodyPr>
          <a:lstStyle/>
          <a:p>
            <a:r>
              <a:rPr lang="he-IL" sz="6600" dirty="0" smtClean="0"/>
              <a:t>בבְּרֵאשִׁיתתבָּרָ֣אאֱלֹהִ֑יםאֵ֥ת</a:t>
            </a:r>
            <a:br>
              <a:rPr lang="he-IL" sz="6600" dirty="0" smtClean="0"/>
            </a:br>
            <a:r>
              <a:rPr lang="he-IL" sz="6600" dirty="0" smtClean="0"/>
              <a:t>הַשָּׁמַ֖יִםוְאֵ֥תהָאָֽרֶץ׃</a:t>
            </a:r>
            <a:endParaRPr lang="en-GB" sz="66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8528332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956"/>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691680" y="1556792"/>
            <a:ext cx="7052903" cy="1200329"/>
          </a:xfrm>
          <a:prstGeom prst="rect">
            <a:avLst/>
          </a:prstGeom>
          <a:noFill/>
        </p:spPr>
        <p:txBody>
          <a:bodyPr wrap="square" rtlCol="0">
            <a:spAutoFit/>
          </a:bodyPr>
          <a:lstStyle/>
          <a:p>
            <a:pPr algn="ctr"/>
            <a:r>
              <a:rPr lang="en-GB" sz="7200" b="1" dirty="0" smtClean="0"/>
              <a:t>Find Your Number</a:t>
            </a:r>
            <a:endParaRPr lang="en-GB" sz="6600" b="1" dirty="0"/>
          </a:p>
        </p:txBody>
      </p:sp>
      <p:pic>
        <p:nvPicPr>
          <p:cNvPr id="6146" name="Picture 2" descr="Image result for number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61847" y="2658368"/>
            <a:ext cx="5112568" cy="383442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38631690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19672" y="2741746"/>
            <a:ext cx="7272808" cy="1938992"/>
          </a:xfrm>
          <a:prstGeom prst="rect">
            <a:avLst/>
          </a:prstGeom>
          <a:noFill/>
        </p:spPr>
        <p:txBody>
          <a:bodyPr wrap="square" rtlCol="0">
            <a:spAutoFit/>
          </a:bodyPr>
          <a:lstStyle/>
          <a:p>
            <a:r>
              <a:rPr lang="en-GB" sz="6000" dirty="0" err="1" smtClean="0"/>
              <a:t>ahtemiholearabtisereb</a:t>
            </a:r>
            <a:endParaRPr lang="en-GB" sz="6000" dirty="0" smtClean="0"/>
          </a:p>
          <a:p>
            <a:r>
              <a:rPr lang="en-GB" sz="6000" dirty="0" err="1" smtClean="0"/>
              <a:t>steraahteevmiyamahs</a:t>
            </a:r>
            <a:endParaRPr lang="en-GB" sz="60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010065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81141" y="2924944"/>
            <a:ext cx="7452320" cy="1815882"/>
          </a:xfrm>
          <a:prstGeom prst="rect">
            <a:avLst/>
          </a:prstGeom>
          <a:noFill/>
        </p:spPr>
        <p:txBody>
          <a:bodyPr wrap="square" rtlCol="0">
            <a:spAutoFit/>
          </a:bodyPr>
          <a:lstStyle/>
          <a:p>
            <a:r>
              <a:rPr lang="en-GB" sz="5600" dirty="0"/>
              <a:t>a</a:t>
            </a:r>
            <a:r>
              <a:rPr lang="en-GB" sz="5600" dirty="0" smtClean="0"/>
              <a:t>h </a:t>
            </a:r>
            <a:r>
              <a:rPr lang="en-GB" sz="5600" dirty="0" err="1" smtClean="0"/>
              <a:t>te</a:t>
            </a:r>
            <a:r>
              <a:rPr lang="en-GB" sz="5600" dirty="0" smtClean="0"/>
              <a:t> </a:t>
            </a:r>
            <a:r>
              <a:rPr lang="en-GB" sz="5600" dirty="0" err="1" smtClean="0"/>
              <a:t>mihole</a:t>
            </a:r>
            <a:r>
              <a:rPr lang="en-GB" sz="5600" dirty="0" smtClean="0"/>
              <a:t> </a:t>
            </a:r>
            <a:r>
              <a:rPr lang="en-GB" sz="5600" dirty="0" err="1" smtClean="0"/>
              <a:t>arab</a:t>
            </a:r>
            <a:r>
              <a:rPr lang="en-GB" sz="5600" dirty="0" smtClean="0"/>
              <a:t> </a:t>
            </a:r>
            <a:r>
              <a:rPr lang="en-GB" sz="5600" dirty="0" err="1" smtClean="0"/>
              <a:t>tisereb</a:t>
            </a:r>
            <a:endParaRPr lang="en-GB" sz="5600" dirty="0" smtClean="0"/>
          </a:p>
          <a:p>
            <a:r>
              <a:rPr lang="en-GB" sz="5600" dirty="0" err="1"/>
              <a:t>s</a:t>
            </a:r>
            <a:r>
              <a:rPr lang="en-GB" sz="5600" dirty="0" err="1" smtClean="0"/>
              <a:t>teraah</a:t>
            </a:r>
            <a:r>
              <a:rPr lang="en-GB" sz="5600" dirty="0" smtClean="0"/>
              <a:t> </a:t>
            </a:r>
            <a:r>
              <a:rPr lang="en-GB" sz="5600" dirty="0" err="1" smtClean="0"/>
              <a:t>te</a:t>
            </a:r>
            <a:r>
              <a:rPr lang="en-GB" sz="5600" dirty="0" smtClean="0"/>
              <a:t> </a:t>
            </a:r>
            <a:r>
              <a:rPr lang="en-GB" sz="5600" dirty="0" err="1" smtClean="0"/>
              <a:t>ev</a:t>
            </a:r>
            <a:r>
              <a:rPr lang="en-GB" sz="5600" dirty="0" smtClean="0"/>
              <a:t> </a:t>
            </a:r>
            <a:r>
              <a:rPr lang="en-GB" sz="5600" dirty="0" err="1" smtClean="0"/>
              <a:t>miyamahs</a:t>
            </a:r>
            <a:endParaRPr lang="en-GB" sz="56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1544782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endParaRPr lang="en-GB"/>
          </a:p>
        </p:txBody>
      </p:sp>
      <p:sp>
        <p:nvSpPr>
          <p:cNvPr id="7" name="Title 1"/>
          <p:cNvSpPr txBox="1">
            <a:spLocks/>
          </p:cNvSpPr>
          <p:nvPr/>
        </p:nvSpPr>
        <p:spPr>
          <a:xfrm>
            <a:off x="914400" y="119675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Are we making this up?</a:t>
            </a:r>
            <a:endParaRPr lang="en-GB" dirty="0"/>
          </a:p>
        </p:txBody>
      </p:sp>
      <p:sp>
        <p:nvSpPr>
          <p:cNvPr id="8" name="Content Placeholder 2"/>
          <p:cNvSpPr>
            <a:spLocks noGrp="1"/>
          </p:cNvSpPr>
          <p:nvPr>
            <p:ph idx="1"/>
          </p:nvPr>
        </p:nvSpPr>
        <p:spPr>
          <a:xfrm>
            <a:off x="1763688" y="2132856"/>
            <a:ext cx="6192688" cy="3528393"/>
          </a:xfrm>
        </p:spPr>
        <p:txBody>
          <a:bodyPr>
            <a:normAutofit lnSpcReduction="10000"/>
          </a:bodyPr>
          <a:lstStyle/>
          <a:p>
            <a:pPr marL="0" indent="0">
              <a:buNone/>
            </a:pPr>
            <a:r>
              <a:rPr lang="en-GB" dirty="0" smtClean="0"/>
              <a:t>Shapiro &amp; </a:t>
            </a:r>
            <a:r>
              <a:rPr lang="en-GB" dirty="0" err="1" smtClean="0"/>
              <a:t>Solity</a:t>
            </a:r>
            <a:r>
              <a:rPr lang="en-GB" dirty="0" smtClean="0"/>
              <a:t> (2008)</a:t>
            </a:r>
          </a:p>
          <a:p>
            <a:pPr lvl="1"/>
            <a:r>
              <a:rPr lang="en-GB" dirty="0" smtClean="0"/>
              <a:t>Whole class phonological skills training in “P1”</a:t>
            </a:r>
          </a:p>
          <a:p>
            <a:pPr lvl="2"/>
            <a:r>
              <a:rPr lang="en-GB" dirty="0" smtClean="0"/>
              <a:t>Combining and breaking up sounds</a:t>
            </a:r>
          </a:p>
          <a:p>
            <a:pPr lvl="2"/>
            <a:r>
              <a:rPr lang="en-GB" dirty="0" smtClean="0"/>
              <a:t>Differentiated</a:t>
            </a:r>
          </a:p>
          <a:p>
            <a:pPr lvl="1"/>
            <a:r>
              <a:rPr lang="en-GB" dirty="0" smtClean="0"/>
              <a:t>Plus phonics</a:t>
            </a:r>
          </a:p>
          <a:p>
            <a:pPr lvl="1"/>
            <a:r>
              <a:rPr lang="en-GB" dirty="0" smtClean="0"/>
              <a:t>By end of “P3”, what percentage of children had reading difficulties?</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41010773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endParaRPr lang="en-GB"/>
          </a:p>
        </p:txBody>
      </p:sp>
      <p:sp>
        <p:nvSpPr>
          <p:cNvPr id="7" name="Title 1"/>
          <p:cNvSpPr txBox="1">
            <a:spLocks/>
          </p:cNvSpPr>
          <p:nvPr/>
        </p:nvSpPr>
        <p:spPr>
          <a:xfrm>
            <a:off x="914400" y="119675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Are we making this up?</a:t>
            </a:r>
            <a:endParaRPr lang="en-GB" dirty="0"/>
          </a:p>
        </p:txBody>
      </p:sp>
      <p:sp>
        <p:nvSpPr>
          <p:cNvPr id="8" name="Content Placeholder 2"/>
          <p:cNvSpPr>
            <a:spLocks noGrp="1"/>
          </p:cNvSpPr>
          <p:nvPr>
            <p:ph idx="1"/>
          </p:nvPr>
        </p:nvSpPr>
        <p:spPr>
          <a:xfrm>
            <a:off x="1763688" y="2132856"/>
            <a:ext cx="6192688" cy="3528393"/>
          </a:xfrm>
        </p:spPr>
        <p:txBody>
          <a:bodyPr>
            <a:normAutofit lnSpcReduction="10000"/>
          </a:bodyPr>
          <a:lstStyle/>
          <a:p>
            <a:pPr marL="0" indent="0">
              <a:buNone/>
            </a:pPr>
            <a:r>
              <a:rPr lang="en-GB" dirty="0" smtClean="0"/>
              <a:t>Shapiro &amp; </a:t>
            </a:r>
            <a:r>
              <a:rPr lang="en-GB" dirty="0" err="1" smtClean="0"/>
              <a:t>Solity</a:t>
            </a:r>
            <a:r>
              <a:rPr lang="en-GB" dirty="0" smtClean="0"/>
              <a:t> (2008)</a:t>
            </a:r>
          </a:p>
          <a:p>
            <a:pPr lvl="1"/>
            <a:r>
              <a:rPr lang="en-GB" dirty="0" smtClean="0"/>
              <a:t>Whole class phonological skills training in “P1”</a:t>
            </a:r>
          </a:p>
          <a:p>
            <a:pPr lvl="2"/>
            <a:r>
              <a:rPr lang="en-GB" dirty="0" smtClean="0"/>
              <a:t>Combining and breaking up sounds</a:t>
            </a:r>
          </a:p>
          <a:p>
            <a:pPr lvl="2"/>
            <a:r>
              <a:rPr lang="en-GB" dirty="0" smtClean="0"/>
              <a:t>Differentiated</a:t>
            </a:r>
          </a:p>
          <a:p>
            <a:pPr lvl="1"/>
            <a:r>
              <a:rPr lang="en-GB" dirty="0" smtClean="0"/>
              <a:t>Plus phonics</a:t>
            </a:r>
          </a:p>
          <a:p>
            <a:pPr lvl="1"/>
            <a:r>
              <a:rPr lang="en-GB" dirty="0" smtClean="0"/>
              <a:t>By end of “P3”, what percentage of children had reading difficulties?</a:t>
            </a:r>
          </a:p>
        </p:txBody>
      </p:sp>
      <p:sp>
        <p:nvSpPr>
          <p:cNvPr id="9" name="TextBox 8"/>
          <p:cNvSpPr txBox="1"/>
          <p:nvPr/>
        </p:nvSpPr>
        <p:spPr>
          <a:xfrm>
            <a:off x="1691680" y="5589240"/>
            <a:ext cx="3600400" cy="1077218"/>
          </a:xfrm>
          <a:prstGeom prst="rect">
            <a:avLst/>
          </a:prstGeom>
          <a:noFill/>
        </p:spPr>
        <p:txBody>
          <a:bodyPr wrap="square" rtlCol="0">
            <a:spAutoFit/>
          </a:bodyPr>
          <a:lstStyle/>
          <a:p>
            <a:pPr algn="ctr"/>
            <a:r>
              <a:rPr lang="en-GB" sz="3200" b="1" dirty="0" smtClean="0"/>
              <a:t>Control schools: 20% (normal level</a:t>
            </a:r>
            <a:r>
              <a:rPr lang="en-GB" sz="3200" dirty="0" smtClean="0"/>
              <a:t>)</a:t>
            </a:r>
            <a:endParaRPr lang="en-GB" sz="32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9037986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endParaRPr lang="en-GB"/>
          </a:p>
        </p:txBody>
      </p:sp>
      <p:sp>
        <p:nvSpPr>
          <p:cNvPr id="7" name="Title 1"/>
          <p:cNvSpPr txBox="1">
            <a:spLocks/>
          </p:cNvSpPr>
          <p:nvPr/>
        </p:nvSpPr>
        <p:spPr>
          <a:xfrm>
            <a:off x="914400" y="119675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Are we making this up?</a:t>
            </a:r>
            <a:endParaRPr lang="en-GB" dirty="0"/>
          </a:p>
        </p:txBody>
      </p:sp>
      <p:sp>
        <p:nvSpPr>
          <p:cNvPr id="8" name="Content Placeholder 2"/>
          <p:cNvSpPr>
            <a:spLocks noGrp="1"/>
          </p:cNvSpPr>
          <p:nvPr>
            <p:ph idx="1"/>
          </p:nvPr>
        </p:nvSpPr>
        <p:spPr>
          <a:xfrm>
            <a:off x="1763688" y="2132856"/>
            <a:ext cx="6192688" cy="3528393"/>
          </a:xfrm>
        </p:spPr>
        <p:txBody>
          <a:bodyPr>
            <a:normAutofit lnSpcReduction="10000"/>
          </a:bodyPr>
          <a:lstStyle/>
          <a:p>
            <a:pPr marL="0" indent="0">
              <a:buNone/>
            </a:pPr>
            <a:r>
              <a:rPr lang="en-GB" dirty="0" smtClean="0"/>
              <a:t>Shapiro &amp; </a:t>
            </a:r>
            <a:r>
              <a:rPr lang="en-GB" dirty="0" err="1" smtClean="0"/>
              <a:t>Solity</a:t>
            </a:r>
            <a:r>
              <a:rPr lang="en-GB" dirty="0" smtClean="0"/>
              <a:t> (2008)</a:t>
            </a:r>
          </a:p>
          <a:p>
            <a:pPr lvl="1"/>
            <a:r>
              <a:rPr lang="en-GB" dirty="0" smtClean="0"/>
              <a:t>Whole class phonological skills training in “P1”</a:t>
            </a:r>
          </a:p>
          <a:p>
            <a:pPr lvl="2"/>
            <a:r>
              <a:rPr lang="en-GB" dirty="0" smtClean="0"/>
              <a:t>Combining and breaking up sounds</a:t>
            </a:r>
          </a:p>
          <a:p>
            <a:pPr lvl="2"/>
            <a:r>
              <a:rPr lang="en-GB" dirty="0" smtClean="0"/>
              <a:t>Differentiated</a:t>
            </a:r>
          </a:p>
          <a:p>
            <a:pPr lvl="1"/>
            <a:r>
              <a:rPr lang="en-GB" dirty="0" smtClean="0"/>
              <a:t>Plus phonics</a:t>
            </a:r>
          </a:p>
          <a:p>
            <a:pPr lvl="1"/>
            <a:r>
              <a:rPr lang="en-GB" dirty="0" smtClean="0"/>
              <a:t>By end of “P3”, what percentage of children had reading difficulties?</a:t>
            </a:r>
          </a:p>
        </p:txBody>
      </p:sp>
      <p:sp>
        <p:nvSpPr>
          <p:cNvPr id="9" name="TextBox 8"/>
          <p:cNvSpPr txBox="1"/>
          <p:nvPr/>
        </p:nvSpPr>
        <p:spPr>
          <a:xfrm>
            <a:off x="1691680" y="5589240"/>
            <a:ext cx="3600400" cy="1077218"/>
          </a:xfrm>
          <a:prstGeom prst="rect">
            <a:avLst/>
          </a:prstGeom>
          <a:noFill/>
        </p:spPr>
        <p:txBody>
          <a:bodyPr wrap="square" rtlCol="0">
            <a:spAutoFit/>
          </a:bodyPr>
          <a:lstStyle/>
          <a:p>
            <a:pPr algn="ctr"/>
            <a:r>
              <a:rPr lang="en-GB" sz="3200" b="1" dirty="0" smtClean="0"/>
              <a:t>Control schools: 20% (normal level</a:t>
            </a:r>
            <a:r>
              <a:rPr lang="en-GB" sz="3200" dirty="0" smtClean="0"/>
              <a:t>)</a:t>
            </a:r>
            <a:endParaRPr lang="en-GB" sz="3200" dirty="0"/>
          </a:p>
        </p:txBody>
      </p:sp>
      <p:sp>
        <p:nvSpPr>
          <p:cNvPr id="10" name="TextBox 9"/>
          <p:cNvSpPr txBox="1"/>
          <p:nvPr/>
        </p:nvSpPr>
        <p:spPr>
          <a:xfrm>
            <a:off x="5508104" y="5572223"/>
            <a:ext cx="3096344" cy="1077218"/>
          </a:xfrm>
          <a:prstGeom prst="rect">
            <a:avLst/>
          </a:prstGeom>
          <a:noFill/>
        </p:spPr>
        <p:txBody>
          <a:bodyPr wrap="square" rtlCol="0">
            <a:spAutoFit/>
          </a:bodyPr>
          <a:lstStyle/>
          <a:p>
            <a:pPr algn="ctr"/>
            <a:r>
              <a:rPr lang="en-GB" sz="3200" b="1" dirty="0" smtClean="0"/>
              <a:t>Phonological schools: 5%</a:t>
            </a:r>
            <a:endParaRPr lang="en-GB" sz="3200" b="1" dirty="0"/>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385033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endParaRPr lang="en-GB"/>
          </a:p>
        </p:txBody>
      </p:sp>
      <p:sp>
        <p:nvSpPr>
          <p:cNvPr id="7" name="Title 1"/>
          <p:cNvSpPr txBox="1">
            <a:spLocks/>
          </p:cNvSpPr>
          <p:nvPr/>
        </p:nvSpPr>
        <p:spPr>
          <a:xfrm>
            <a:off x="755576" y="155679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mtClean="0"/>
              <a:t>Same for motor skills?</a:t>
            </a:r>
            <a:endParaRPr lang="en-GB" dirty="0"/>
          </a:p>
        </p:txBody>
      </p:sp>
      <p:sp>
        <p:nvSpPr>
          <p:cNvPr id="8" name="Content Placeholder 2"/>
          <p:cNvSpPr>
            <a:spLocks noGrp="1"/>
          </p:cNvSpPr>
          <p:nvPr>
            <p:ph idx="1"/>
          </p:nvPr>
        </p:nvSpPr>
        <p:spPr>
          <a:xfrm>
            <a:off x="1547664" y="2651304"/>
            <a:ext cx="7200800" cy="4525963"/>
          </a:xfrm>
        </p:spPr>
        <p:txBody>
          <a:bodyPr/>
          <a:lstStyle/>
          <a:p>
            <a:r>
              <a:rPr lang="en-GB" dirty="0" smtClean="0"/>
              <a:t>Daly, Kelley &amp; Krauss (2003)</a:t>
            </a:r>
          </a:p>
          <a:p>
            <a:r>
              <a:rPr lang="en-GB" dirty="0" smtClean="0"/>
              <a:t>Visual motor integration predicted ability to copy letters in 5-year-olds</a:t>
            </a:r>
          </a:p>
          <a:p>
            <a:r>
              <a:rPr lang="en-GB" dirty="0" smtClean="0"/>
              <a:t>Handwriting instruction needs to recognise maturational variation</a:t>
            </a:r>
            <a:endParaRPr lang="en-GB"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32732611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899875" y="2204864"/>
            <a:ext cx="6264696" cy="3077766"/>
          </a:xfrm>
          <a:prstGeom prst="rect">
            <a:avLst/>
          </a:prstGeom>
          <a:noFill/>
          <a:ln>
            <a:solidFill>
              <a:schemeClr val="accent5">
                <a:lumMod val="75000"/>
              </a:schemeClr>
            </a:solidFill>
          </a:ln>
        </p:spPr>
        <p:txBody>
          <a:bodyPr wrap="square" rtlCol="0">
            <a:spAutoFit/>
          </a:bodyPr>
          <a:lstStyle/>
          <a:p>
            <a:pPr algn="ctr"/>
            <a:r>
              <a:rPr lang="en-GB" sz="8800" b="1" dirty="0" smtClean="0"/>
              <a:t>Phonological Awareness</a:t>
            </a:r>
            <a:r>
              <a:rPr lang="en-GB" sz="8800" dirty="0" smtClean="0"/>
              <a:t> </a:t>
            </a:r>
          </a:p>
          <a:p>
            <a:endParaRPr lang="en-GB"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9272720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892918" y="1628800"/>
            <a:ext cx="8229600" cy="1143000"/>
          </a:xfrm>
        </p:spPr>
        <p:txBody>
          <a:bodyPr/>
          <a:lstStyle/>
          <a:p>
            <a:r>
              <a:rPr lang="en-GB" dirty="0" smtClean="0"/>
              <a:t>Build your own continuum</a:t>
            </a:r>
            <a:endParaRPr lang="en-GB" dirty="0"/>
          </a:p>
        </p:txBody>
      </p:sp>
      <p:sp>
        <p:nvSpPr>
          <p:cNvPr id="3" name="Content Placeholder 2"/>
          <p:cNvSpPr>
            <a:spLocks noGrp="1"/>
          </p:cNvSpPr>
          <p:nvPr>
            <p:ph idx="1"/>
          </p:nvPr>
        </p:nvSpPr>
        <p:spPr>
          <a:xfrm>
            <a:off x="1691680" y="2780928"/>
            <a:ext cx="6995120" cy="3921299"/>
          </a:xfrm>
        </p:spPr>
        <p:txBody>
          <a:bodyPr/>
          <a:lstStyle/>
          <a:p>
            <a:pPr marL="0" indent="0">
              <a:buNone/>
            </a:pPr>
            <a:r>
              <a:rPr lang="en-GB" dirty="0" smtClean="0"/>
              <a:t>Here are some of the “ingredient” skills we’ve been talking about:</a:t>
            </a:r>
          </a:p>
          <a:p>
            <a:pPr marL="0" indent="0">
              <a:buNone/>
            </a:pPr>
            <a:endParaRPr lang="en-GB" dirty="0" smtClean="0"/>
          </a:p>
          <a:p>
            <a:pPr marL="0" indent="0">
              <a:buNone/>
            </a:pPr>
            <a:r>
              <a:rPr lang="en-GB" dirty="0" smtClean="0"/>
              <a:t>Can you:</a:t>
            </a:r>
          </a:p>
          <a:p>
            <a:pPr lvl="1"/>
            <a:r>
              <a:rPr lang="en-GB" dirty="0" smtClean="0"/>
              <a:t>Can you put them in an order? (5 </a:t>
            </a:r>
            <a:r>
              <a:rPr lang="en-GB" dirty="0" err="1" smtClean="0"/>
              <a:t>mins</a:t>
            </a:r>
            <a:r>
              <a:rPr lang="en-GB" dirty="0" smtClean="0"/>
              <a:t>)</a:t>
            </a:r>
            <a:endParaRPr lang="en-GB"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5249070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
        <p:nvSpPr>
          <p:cNvPr id="3" name="Title 2"/>
          <p:cNvSpPr>
            <a:spLocks noGrp="1"/>
          </p:cNvSpPr>
          <p:nvPr>
            <p:ph type="title"/>
          </p:nvPr>
        </p:nvSpPr>
        <p:spPr/>
        <p:txBody>
          <a:bodyPr/>
          <a:lstStyle/>
          <a:p>
            <a:endParaRPr lang="en-GB"/>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7864" y="1556792"/>
            <a:ext cx="3133328" cy="4481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66276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364088" y="2428433"/>
            <a:ext cx="3320753" cy="2800767"/>
          </a:xfrm>
          <a:prstGeom prst="rect">
            <a:avLst/>
          </a:prstGeom>
          <a:noFill/>
          <a:ln>
            <a:solidFill>
              <a:schemeClr val="accent5">
                <a:lumMod val="75000"/>
              </a:schemeClr>
            </a:solidFill>
          </a:ln>
        </p:spPr>
        <p:txBody>
          <a:bodyPr wrap="square" rtlCol="0">
            <a:spAutoFit/>
          </a:bodyPr>
          <a:lstStyle/>
          <a:p>
            <a:pPr algn="ctr"/>
            <a:r>
              <a:rPr lang="en-GB" sz="4400" b="1" dirty="0" smtClean="0"/>
              <a:t>Phonological Awareness</a:t>
            </a:r>
          </a:p>
          <a:p>
            <a:pPr algn="ctr"/>
            <a:r>
              <a:rPr lang="en-GB" sz="4400" b="1" dirty="0" smtClean="0"/>
              <a:t>Screening Tool</a:t>
            </a:r>
            <a:r>
              <a:rPr lang="en-GB" sz="4400" dirty="0" smtClean="0"/>
              <a:t> </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4732" y="1700808"/>
            <a:ext cx="2724150" cy="401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41224842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956"/>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67486" y="1484784"/>
            <a:ext cx="6912768" cy="5078313"/>
          </a:xfrm>
          <a:prstGeom prst="rect">
            <a:avLst/>
          </a:prstGeom>
        </p:spPr>
        <p:txBody>
          <a:bodyPr wrap="square">
            <a:spAutoFit/>
          </a:bodyPr>
          <a:lstStyle/>
          <a:p>
            <a:r>
              <a:rPr lang="en-GB" sz="3600" dirty="0"/>
              <a:t>Starting with the person </a:t>
            </a:r>
            <a:r>
              <a:rPr lang="en-GB" sz="3600" dirty="0" smtClean="0"/>
              <a:t>who travelled the furthest and </a:t>
            </a:r>
            <a:r>
              <a:rPr lang="en-GB" sz="3600" dirty="0"/>
              <a:t>moving clockwise share your:</a:t>
            </a:r>
          </a:p>
          <a:p>
            <a:endParaRPr lang="en-GB" sz="3600" dirty="0"/>
          </a:p>
          <a:p>
            <a:pPr marL="457200" indent="-457200">
              <a:buFont typeface="Wingdings" panose="05000000000000000000" pitchFamily="2" charset="2"/>
              <a:buChar char="Ø"/>
            </a:pPr>
            <a:r>
              <a:rPr lang="en-GB" sz="3600" dirty="0"/>
              <a:t>Name</a:t>
            </a:r>
          </a:p>
          <a:p>
            <a:pPr marL="457200" indent="-457200">
              <a:buFont typeface="Wingdings" panose="05000000000000000000" pitchFamily="2" charset="2"/>
              <a:buChar char="Ø"/>
            </a:pPr>
            <a:r>
              <a:rPr lang="en-GB" sz="3600" dirty="0" smtClean="0"/>
              <a:t>Place of work/ role</a:t>
            </a:r>
            <a:endParaRPr lang="en-GB" sz="3600" dirty="0"/>
          </a:p>
          <a:p>
            <a:pPr marL="457200" indent="-457200">
              <a:buFont typeface="Wingdings" panose="05000000000000000000" pitchFamily="2" charset="2"/>
              <a:buChar char="Ø"/>
            </a:pPr>
            <a:r>
              <a:rPr lang="en-GB" sz="3600" dirty="0" smtClean="0"/>
              <a:t>What is your favourite nursery rhyme (from childhood… or as an adult)?</a:t>
            </a:r>
            <a:endParaRPr lang="en-GB" sz="3600"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1539365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835697" y="5157192"/>
            <a:ext cx="6409184" cy="1446550"/>
          </a:xfrm>
          <a:prstGeom prst="rect">
            <a:avLst/>
          </a:prstGeom>
          <a:noFill/>
          <a:ln>
            <a:solidFill>
              <a:schemeClr val="accent5">
                <a:lumMod val="75000"/>
              </a:schemeClr>
            </a:solidFill>
          </a:ln>
        </p:spPr>
        <p:txBody>
          <a:bodyPr wrap="square" rtlCol="0">
            <a:spAutoFit/>
          </a:bodyPr>
          <a:lstStyle/>
          <a:p>
            <a:pPr algn="ctr"/>
            <a:r>
              <a:rPr lang="en-GB" sz="4400" b="1" dirty="0" smtClean="0"/>
              <a:t>Phonological Awareness</a:t>
            </a:r>
          </a:p>
          <a:p>
            <a:pPr algn="ctr"/>
            <a:r>
              <a:rPr lang="en-GB" sz="4400" b="1" dirty="0" smtClean="0"/>
              <a:t>Screening Tracker</a:t>
            </a:r>
            <a:endParaRPr lang="en-GB" sz="4400" dirty="0" smtClean="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981" y="1196752"/>
            <a:ext cx="5544615" cy="3720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5855540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0"/>
            <a:ext cx="9027713" cy="6453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28440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44" y="116632"/>
            <a:ext cx="8352928" cy="6501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97104" y="1988840"/>
            <a:ext cx="6047104" cy="792088"/>
          </a:xfrm>
          <a:prstGeom prst="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128708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58249"/>
            <a:ext cx="4355976" cy="6174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p:txBody>
          <a:bodyPr/>
          <a:lstStyle/>
          <a:p>
            <a:endParaRPr lang="en-GB" dirty="0"/>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1144" y="375025"/>
            <a:ext cx="4488848" cy="6335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36577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942816" y="1844824"/>
            <a:ext cx="6661631" cy="3908762"/>
          </a:xfrm>
          <a:prstGeom prst="rect">
            <a:avLst/>
          </a:prstGeom>
          <a:noFill/>
          <a:ln>
            <a:solidFill>
              <a:schemeClr val="bg2">
                <a:lumMod val="50000"/>
              </a:schemeClr>
            </a:solidFill>
          </a:ln>
        </p:spPr>
        <p:txBody>
          <a:bodyPr wrap="square" rtlCol="0">
            <a:spAutoFit/>
          </a:bodyPr>
          <a:lstStyle/>
          <a:p>
            <a:pPr algn="ctr"/>
            <a:r>
              <a:rPr lang="en-GB" sz="11500" b="1" dirty="0" smtClean="0"/>
              <a:t>Oral Language</a:t>
            </a:r>
            <a:r>
              <a:rPr lang="en-GB" sz="11500" dirty="0" smtClean="0"/>
              <a:t> </a:t>
            </a:r>
          </a:p>
          <a:p>
            <a:endParaRPr lang="en-GB"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925909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703912" y="5229200"/>
            <a:ext cx="3168352" cy="1446550"/>
          </a:xfrm>
          <a:prstGeom prst="rect">
            <a:avLst/>
          </a:prstGeom>
          <a:noFill/>
          <a:ln>
            <a:solidFill>
              <a:schemeClr val="bg2">
                <a:lumMod val="50000"/>
              </a:schemeClr>
            </a:solidFill>
          </a:ln>
        </p:spPr>
        <p:txBody>
          <a:bodyPr wrap="square" rtlCol="0">
            <a:spAutoFit/>
          </a:bodyPr>
          <a:lstStyle/>
          <a:p>
            <a:pPr algn="ctr"/>
            <a:r>
              <a:rPr lang="en-GB" sz="4400" b="1" dirty="0" smtClean="0"/>
              <a:t>Oral Language</a:t>
            </a:r>
            <a:r>
              <a:rPr lang="en-GB" sz="4400" dirty="0" smtClean="0"/>
              <a:t> </a:t>
            </a:r>
          </a:p>
        </p:txBody>
      </p:sp>
      <p:sp>
        <p:nvSpPr>
          <p:cNvPr id="2" name="TextBox 1"/>
          <p:cNvSpPr txBox="1"/>
          <p:nvPr/>
        </p:nvSpPr>
        <p:spPr>
          <a:xfrm>
            <a:off x="1619672" y="1563565"/>
            <a:ext cx="6964560" cy="1384995"/>
          </a:xfrm>
          <a:prstGeom prst="rect">
            <a:avLst/>
          </a:prstGeom>
          <a:noFill/>
        </p:spPr>
        <p:txBody>
          <a:bodyPr wrap="square" rtlCol="0">
            <a:spAutoFit/>
          </a:bodyPr>
          <a:lstStyle/>
          <a:p>
            <a:pPr>
              <a:defRPr/>
            </a:pPr>
            <a:r>
              <a:rPr lang="en-GB" sz="2800" b="1" i="1" dirty="0"/>
              <a:t>When you are talking to someone, what are some of the things that people do when they’re not giving you their full attention</a:t>
            </a:r>
            <a:r>
              <a:rPr lang="en-GB" sz="2800" b="1" i="1" dirty="0" smtClean="0"/>
              <a:t>?</a:t>
            </a:r>
            <a:endParaRPr lang="en-GB" sz="2800" b="1" i="1"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6448" y="4292783"/>
            <a:ext cx="340042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2872" y="2977698"/>
            <a:ext cx="3305175"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1221707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Words Up: Early</a:t>
            </a:r>
            <a:endParaRPr lang="en-GB" dirty="0"/>
          </a:p>
        </p:txBody>
      </p:sp>
      <p:grpSp>
        <p:nvGrpSpPr>
          <p:cNvPr id="4" name="Group 3"/>
          <p:cNvGrpSpPr/>
          <p:nvPr/>
        </p:nvGrpSpPr>
        <p:grpSpPr>
          <a:xfrm>
            <a:off x="1907704" y="2015428"/>
            <a:ext cx="5394041" cy="3501804"/>
            <a:chOff x="202407" y="1637754"/>
            <a:chExt cx="7842250" cy="5056188"/>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407" y="1675854"/>
              <a:ext cx="1698625" cy="2389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407" y="4239667"/>
              <a:ext cx="1698625" cy="2420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67744" y="1671092"/>
              <a:ext cx="1700213" cy="245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8382" y="4239667"/>
              <a:ext cx="1687512" cy="242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8319" y="1637754"/>
              <a:ext cx="1690688" cy="2465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28319" y="4239667"/>
              <a:ext cx="1693863" cy="2405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44444" y="1648867"/>
              <a:ext cx="1700213"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44444" y="4215854"/>
              <a:ext cx="1690688" cy="2478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 name="Oval Callout 12"/>
          <p:cNvSpPr/>
          <p:nvPr/>
        </p:nvSpPr>
        <p:spPr>
          <a:xfrm>
            <a:off x="179512" y="1110858"/>
            <a:ext cx="1944216" cy="1440160"/>
          </a:xfrm>
          <a:prstGeom prst="wedgeEllipseCallout">
            <a:avLst>
              <a:gd name="adj1" fmla="val 26911"/>
              <a:gd name="adj2" fmla="val 71158"/>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rPr>
              <a:t>Play and Talk Together</a:t>
            </a:r>
            <a:endParaRPr lang="en-GB" sz="2000" b="1" dirty="0">
              <a:solidFill>
                <a:schemeClr val="tx1"/>
              </a:solidFill>
            </a:endParaRPr>
          </a:p>
        </p:txBody>
      </p:sp>
      <p:sp>
        <p:nvSpPr>
          <p:cNvPr id="14" name="Oval Callout 13"/>
          <p:cNvSpPr/>
          <p:nvPr/>
        </p:nvSpPr>
        <p:spPr>
          <a:xfrm>
            <a:off x="4938543" y="5703021"/>
            <a:ext cx="1944216" cy="956172"/>
          </a:xfrm>
          <a:prstGeom prst="wedgeEllipseCallout">
            <a:avLst>
              <a:gd name="adj1" fmla="val -40786"/>
              <a:gd name="adj2" fmla="val -7422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rPr>
              <a:t>Copy and Add</a:t>
            </a:r>
            <a:endParaRPr lang="en-GB" sz="2000" b="1" dirty="0">
              <a:solidFill>
                <a:schemeClr val="tx1"/>
              </a:solidFill>
            </a:endParaRPr>
          </a:p>
        </p:txBody>
      </p:sp>
      <p:sp>
        <p:nvSpPr>
          <p:cNvPr id="15" name="Oval Callout 14"/>
          <p:cNvSpPr/>
          <p:nvPr/>
        </p:nvSpPr>
        <p:spPr>
          <a:xfrm>
            <a:off x="6882759" y="4133050"/>
            <a:ext cx="2225745" cy="1876282"/>
          </a:xfrm>
          <a:prstGeom prst="wedgeEllipseCallout">
            <a:avLst>
              <a:gd name="adj1" fmla="val -43636"/>
              <a:gd name="adj2" fmla="val -5657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rPr>
              <a:t>Be Careful With Questions</a:t>
            </a:r>
            <a:endParaRPr lang="en-GB" sz="2000" b="1" dirty="0">
              <a:solidFill>
                <a:schemeClr val="tx1"/>
              </a:solidFill>
            </a:endParaRPr>
          </a:p>
        </p:txBody>
      </p:sp>
      <p:sp>
        <p:nvSpPr>
          <p:cNvPr id="16" name="Oval Callout 15"/>
          <p:cNvSpPr/>
          <p:nvPr/>
        </p:nvSpPr>
        <p:spPr>
          <a:xfrm>
            <a:off x="200708" y="3412970"/>
            <a:ext cx="1562980" cy="1440160"/>
          </a:xfrm>
          <a:prstGeom prst="wedgeEllipseCallout">
            <a:avLst>
              <a:gd name="adj1" fmla="val 56163"/>
              <a:gd name="adj2" fmla="val 6057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rPr>
              <a:t>Quiet Time To Talk</a:t>
            </a:r>
            <a:endParaRPr lang="en-GB" sz="2000" b="1" dirty="0">
              <a:solidFill>
                <a:schemeClr val="tx1"/>
              </a:solidFill>
            </a:endParaRPr>
          </a:p>
        </p:txBody>
      </p:sp>
      <p:sp>
        <p:nvSpPr>
          <p:cNvPr id="17" name="Oval Callout 16"/>
          <p:cNvSpPr/>
          <p:nvPr/>
        </p:nvSpPr>
        <p:spPr>
          <a:xfrm>
            <a:off x="7452320" y="1809934"/>
            <a:ext cx="1440160" cy="1080120"/>
          </a:xfrm>
          <a:prstGeom prst="wedgeEllipseCallout">
            <a:avLst>
              <a:gd name="adj1" fmla="val -56107"/>
              <a:gd name="adj2" fmla="val 7212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rPr>
              <a:t>Face to Face</a:t>
            </a:r>
            <a:endParaRPr lang="en-GB" sz="2000" b="1" dirty="0">
              <a:solidFill>
                <a:schemeClr val="tx1"/>
              </a:solidFill>
            </a:endParaRPr>
          </a:p>
        </p:txBody>
      </p:sp>
      <p:sp>
        <p:nvSpPr>
          <p:cNvPr id="18" name="Oval Callout 17"/>
          <p:cNvSpPr/>
          <p:nvPr/>
        </p:nvSpPr>
        <p:spPr>
          <a:xfrm>
            <a:off x="1663784" y="5581453"/>
            <a:ext cx="1656184" cy="1028180"/>
          </a:xfrm>
          <a:prstGeom prst="wedgeEllipseCallout">
            <a:avLst>
              <a:gd name="adj1" fmla="val 71611"/>
              <a:gd name="adj2" fmla="val -48338"/>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rPr>
              <a:t>Pause and Wait</a:t>
            </a:r>
            <a:endParaRPr lang="en-GB" sz="2000" b="1" dirty="0">
              <a:solidFill>
                <a:schemeClr val="tx1"/>
              </a:solidFill>
            </a:endParaRPr>
          </a:p>
        </p:txBody>
      </p:sp>
    </p:spTree>
    <p:extLst>
      <p:ext uri="{BB962C8B-B14F-4D97-AF65-F5344CB8AC3E}">
        <p14:creationId xmlns:p14="http://schemas.microsoft.com/office/powerpoint/2010/main" val="30869673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8"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85787"/>
            <a:ext cx="4010025" cy="568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593322"/>
            <a:ext cx="4010025" cy="569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23589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467544" y="1074827"/>
            <a:ext cx="8280920" cy="830997"/>
          </a:xfrm>
          <a:prstGeom prst="rect">
            <a:avLst/>
          </a:prstGeom>
          <a:noFill/>
        </p:spPr>
        <p:txBody>
          <a:bodyPr wrap="square" rtlCol="0">
            <a:spAutoFit/>
          </a:bodyPr>
          <a:lstStyle/>
          <a:p>
            <a:pPr lvl="0" algn="ctr"/>
            <a:r>
              <a:rPr lang="en-GB" sz="2400" i="1" dirty="0" smtClean="0">
                <a:solidFill>
                  <a:prstClr val="black"/>
                </a:solidFill>
                <a:latin typeface="Arial" panose="020B0604020202020204" pitchFamily="34" charset="0"/>
                <a:cs typeface="Arial" panose="020B0604020202020204" pitchFamily="34" charset="0"/>
              </a:rPr>
              <a:t>Spend 2-3 </a:t>
            </a:r>
            <a:r>
              <a:rPr lang="en-GB" sz="2400" i="1" dirty="0">
                <a:solidFill>
                  <a:prstClr val="black"/>
                </a:solidFill>
                <a:latin typeface="Arial" panose="020B0604020202020204" pitchFamily="34" charset="0"/>
                <a:cs typeface="Arial" panose="020B0604020202020204" pitchFamily="34" charset="0"/>
              </a:rPr>
              <a:t>minutes teaching each other </a:t>
            </a:r>
            <a:r>
              <a:rPr lang="en-GB" sz="2400" i="1" dirty="0" smtClean="0">
                <a:solidFill>
                  <a:prstClr val="black"/>
                </a:solidFill>
                <a:latin typeface="Arial" panose="020B0604020202020204" pitchFamily="34" charset="0"/>
                <a:cs typeface="Arial" panose="020B0604020202020204" pitchFamily="34" charset="0"/>
              </a:rPr>
              <a:t>a </a:t>
            </a:r>
            <a:r>
              <a:rPr lang="en-GB" sz="2400" i="1" dirty="0">
                <a:solidFill>
                  <a:prstClr val="black"/>
                </a:solidFill>
                <a:latin typeface="Arial" panose="020B0604020202020204" pitchFamily="34" charset="0"/>
                <a:cs typeface="Arial" panose="020B0604020202020204" pitchFamily="34" charset="0"/>
              </a:rPr>
              <a:t>new </a:t>
            </a:r>
            <a:r>
              <a:rPr lang="en-GB" sz="2400" i="1" dirty="0" smtClean="0">
                <a:solidFill>
                  <a:prstClr val="black"/>
                </a:solidFill>
                <a:latin typeface="Arial" panose="020B0604020202020204" pitchFamily="34" charset="0"/>
                <a:cs typeface="Arial" panose="020B0604020202020204" pitchFamily="34" charset="0"/>
              </a:rPr>
              <a:t>word –</a:t>
            </a:r>
          </a:p>
          <a:p>
            <a:pPr lvl="0" algn="ctr"/>
            <a:r>
              <a:rPr lang="en-GB" sz="2400" i="1" dirty="0" smtClean="0">
                <a:solidFill>
                  <a:prstClr val="black"/>
                </a:solidFill>
                <a:latin typeface="Arial" panose="020B0604020202020204" pitchFamily="34" charset="0"/>
                <a:cs typeface="Arial" panose="020B0604020202020204" pitchFamily="34" charset="0"/>
              </a:rPr>
              <a:t> </a:t>
            </a:r>
            <a:r>
              <a:rPr lang="en-GB" sz="2400" i="1" dirty="0">
                <a:solidFill>
                  <a:prstClr val="black"/>
                </a:solidFill>
                <a:latin typeface="Arial" panose="020B0604020202020204" pitchFamily="34" charset="0"/>
                <a:cs typeface="Arial" panose="020B0604020202020204" pitchFamily="34" charset="0"/>
              </a:rPr>
              <a:t>Do </a:t>
            </a:r>
            <a:r>
              <a:rPr lang="en-GB" sz="2400" b="1" i="1" dirty="0">
                <a:solidFill>
                  <a:prstClr val="black"/>
                </a:solidFill>
                <a:latin typeface="Arial" panose="020B0604020202020204" pitchFamily="34" charset="0"/>
                <a:cs typeface="Arial" panose="020B0604020202020204" pitchFamily="34" charset="0"/>
              </a:rPr>
              <a:t>NOT</a:t>
            </a:r>
            <a:r>
              <a:rPr lang="en-GB" sz="2400" i="1" dirty="0">
                <a:solidFill>
                  <a:prstClr val="black"/>
                </a:solidFill>
                <a:latin typeface="Arial" panose="020B0604020202020204" pitchFamily="34" charset="0"/>
                <a:cs typeface="Arial" panose="020B0604020202020204" pitchFamily="34" charset="0"/>
              </a:rPr>
              <a:t> write your new word down</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8550" y="2174929"/>
            <a:ext cx="3937620" cy="2953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67544" y="5202375"/>
            <a:ext cx="7919632" cy="830997"/>
          </a:xfrm>
          <a:prstGeom prst="rect">
            <a:avLst/>
          </a:prstGeom>
          <a:noFill/>
        </p:spPr>
        <p:txBody>
          <a:bodyPr wrap="square" rtlCol="0">
            <a:spAutoFit/>
          </a:bodyPr>
          <a:lstStyle/>
          <a:p>
            <a:pPr algn="ctr"/>
            <a:r>
              <a:rPr lang="en-GB" sz="2400" b="1" dirty="0" smtClean="0">
                <a:latin typeface="Arial" panose="020B0604020202020204" pitchFamily="34" charset="0"/>
                <a:cs typeface="Arial" panose="020B0604020202020204" pitchFamily="34" charset="0"/>
              </a:rPr>
              <a:t>Following the task, discuss: </a:t>
            </a:r>
          </a:p>
          <a:p>
            <a:pPr algn="ctr"/>
            <a:r>
              <a:rPr lang="en-GB" sz="2400" b="1" i="1" dirty="0" smtClean="0">
                <a:latin typeface="Arial" panose="020B0604020202020204" pitchFamily="34" charset="0"/>
                <a:cs typeface="Arial" panose="020B0604020202020204" pitchFamily="34" charset="0"/>
              </a:rPr>
              <a:t>What information did you have to provide?</a:t>
            </a:r>
            <a:endParaRPr lang="en-GB" sz="2400" b="1" i="1" dirty="0">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Tree>
    <p:extLst>
      <p:ext uri="{BB962C8B-B14F-4D97-AF65-F5344CB8AC3E}">
        <p14:creationId xmlns:p14="http://schemas.microsoft.com/office/powerpoint/2010/main" val="16102111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p:cNvSpPr txBox="1"/>
          <p:nvPr/>
        </p:nvSpPr>
        <p:spPr>
          <a:xfrm>
            <a:off x="395536" y="1160218"/>
            <a:ext cx="8280920" cy="5386090"/>
          </a:xfrm>
          <a:prstGeom prst="rect">
            <a:avLst/>
          </a:prstGeom>
          <a:noFill/>
        </p:spPr>
        <p:txBody>
          <a:bodyPr wrap="square" rtlCol="0">
            <a:spAutoFit/>
          </a:bodyPr>
          <a:lstStyle/>
          <a:p>
            <a:r>
              <a:rPr lang="en-GB" sz="4400" dirty="0" smtClean="0">
                <a:latin typeface="Arial" panose="020B0604020202020204" pitchFamily="34" charset="0"/>
                <a:cs typeface="Arial" panose="020B0604020202020204" pitchFamily="34" charset="0"/>
              </a:rPr>
              <a:t>In </a:t>
            </a:r>
            <a:r>
              <a:rPr lang="en-GB" sz="4400" dirty="0">
                <a:latin typeface="Arial" panose="020B0604020202020204" pitchFamily="34" charset="0"/>
                <a:cs typeface="Arial" panose="020B0604020202020204" pitchFamily="34" charset="0"/>
              </a:rPr>
              <a:t>order to learn new vocabulary and language children need three things simultaneously: </a:t>
            </a:r>
            <a:endParaRPr lang="en-GB" sz="4400" dirty="0" smtClean="0">
              <a:latin typeface="Arial" panose="020B0604020202020204" pitchFamily="34" charset="0"/>
              <a:cs typeface="Arial" panose="020B0604020202020204" pitchFamily="34" charset="0"/>
            </a:endParaRPr>
          </a:p>
          <a:p>
            <a:endParaRPr lang="en-GB" sz="44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GB" sz="4400" dirty="0" smtClean="0">
                <a:latin typeface="Arial" panose="020B0604020202020204" pitchFamily="34" charset="0"/>
                <a:cs typeface="Arial" panose="020B0604020202020204" pitchFamily="34" charset="0"/>
              </a:rPr>
              <a:t>experiences </a:t>
            </a:r>
            <a:endParaRPr lang="en-GB" sz="44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GB" sz="4400" dirty="0" smtClean="0">
                <a:latin typeface="Arial" panose="020B0604020202020204" pitchFamily="34" charset="0"/>
                <a:cs typeface="Arial" panose="020B0604020202020204" pitchFamily="34" charset="0"/>
              </a:rPr>
              <a:t>adults </a:t>
            </a:r>
            <a:r>
              <a:rPr lang="en-GB" sz="4400" dirty="0">
                <a:latin typeface="Arial" panose="020B0604020202020204" pitchFamily="34" charset="0"/>
                <a:cs typeface="Arial" panose="020B0604020202020204" pitchFamily="34" charset="0"/>
              </a:rPr>
              <a:t>telling them the words </a:t>
            </a:r>
          </a:p>
          <a:p>
            <a:pPr marL="285750" indent="-285750">
              <a:buFont typeface="Wingdings" panose="05000000000000000000" pitchFamily="2" charset="2"/>
              <a:buChar char="q"/>
            </a:pPr>
            <a:r>
              <a:rPr lang="en-GB" sz="4400" dirty="0" smtClean="0">
                <a:latin typeface="Arial" panose="020B0604020202020204" pitchFamily="34" charset="0"/>
                <a:cs typeface="Arial" panose="020B0604020202020204" pitchFamily="34" charset="0"/>
              </a:rPr>
              <a:t>repetition</a:t>
            </a:r>
            <a:r>
              <a:rPr lang="en-GB" sz="4400" dirty="0">
                <a:latin typeface="Arial" panose="020B0604020202020204" pitchFamily="34" charset="0"/>
                <a:cs typeface="Arial" panose="020B0604020202020204" pitchFamily="34" charset="0"/>
              </a:rPr>
              <a:t>. </a:t>
            </a:r>
          </a:p>
          <a:p>
            <a:r>
              <a:rPr lang="en-GB" dirty="0"/>
              <a:t>	</a:t>
            </a:r>
          </a:p>
          <a:p>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Tree>
    <p:extLst>
      <p:ext uri="{BB962C8B-B14F-4D97-AF65-F5344CB8AC3E}">
        <p14:creationId xmlns:p14="http://schemas.microsoft.com/office/powerpoint/2010/main" val="40618450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0" y="-20956"/>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86956" y="1736287"/>
            <a:ext cx="7427835" cy="4401205"/>
          </a:xfrm>
          <a:prstGeom prst="rect">
            <a:avLst/>
          </a:prstGeom>
        </p:spPr>
        <p:txBody>
          <a:bodyPr wrap="square">
            <a:spAutoFit/>
          </a:bodyPr>
          <a:lstStyle/>
          <a:p>
            <a:r>
              <a:rPr lang="en-GB" sz="3600" b="1" dirty="0" smtClean="0"/>
              <a:t>Aims for the session:</a:t>
            </a:r>
          </a:p>
          <a:p>
            <a:endParaRPr lang="en-GB" sz="1600" dirty="0"/>
          </a:p>
          <a:p>
            <a:pPr marL="571500" indent="-571500">
              <a:buFont typeface="Arial" panose="020B0604020202020204" pitchFamily="34" charset="0"/>
              <a:buChar char="•"/>
            </a:pPr>
            <a:r>
              <a:rPr lang="en-GB" sz="3200" dirty="0" smtClean="0"/>
              <a:t>To </a:t>
            </a:r>
            <a:r>
              <a:rPr lang="en-GB" sz="3200" dirty="0"/>
              <a:t>understand the </a:t>
            </a:r>
            <a:r>
              <a:rPr lang="en-GB" sz="3200" dirty="0" smtClean="0"/>
              <a:t>principles behind </a:t>
            </a:r>
            <a:r>
              <a:rPr lang="en-GB" sz="3200" dirty="0"/>
              <a:t>taking a developmental approach to Emerging </a:t>
            </a:r>
            <a:r>
              <a:rPr lang="en-GB" sz="3200" dirty="0" smtClean="0"/>
              <a:t>Literacy</a:t>
            </a:r>
          </a:p>
          <a:p>
            <a:endParaRPr lang="en-GB" dirty="0"/>
          </a:p>
          <a:p>
            <a:pPr marL="571500" indent="-571500">
              <a:buFont typeface="Arial" panose="020B0604020202020204" pitchFamily="34" charset="0"/>
              <a:buChar char="•"/>
            </a:pPr>
            <a:r>
              <a:rPr lang="en-GB" sz="3200" dirty="0"/>
              <a:t>To become familiar with the support tools available to assess and plan for a child’s emerging literacy </a:t>
            </a:r>
            <a:r>
              <a:rPr lang="en-GB" sz="3200" dirty="0" smtClean="0"/>
              <a:t>development</a:t>
            </a:r>
          </a:p>
          <a:p>
            <a:endParaRPr lang="en-GB" dirty="0" smtClean="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5618280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341528" y="645651"/>
            <a:ext cx="8497455" cy="5447645"/>
          </a:xfrm>
          <a:prstGeom prst="rect">
            <a:avLst/>
          </a:prstGeom>
          <a:noFill/>
        </p:spPr>
        <p:txBody>
          <a:bodyPr wrap="square" rtlCol="0">
            <a:spAutoFit/>
          </a:bodyPr>
          <a:lstStyle/>
          <a:p>
            <a:r>
              <a:rPr lang="en-GB" sz="2600" b="1" dirty="0" smtClean="0">
                <a:solidFill>
                  <a:srgbClr val="000000"/>
                </a:solidFill>
                <a:latin typeface="Arial"/>
              </a:rPr>
              <a:t>Why is vocabulary knowledge important?</a:t>
            </a:r>
          </a:p>
          <a:p>
            <a:endParaRPr lang="en-GB" sz="1400" dirty="0">
              <a:solidFill>
                <a:srgbClr val="000000"/>
              </a:solidFill>
              <a:latin typeface="Arial"/>
            </a:endParaRPr>
          </a:p>
          <a:p>
            <a:pPr marL="342900" indent="-342900">
              <a:buFont typeface="Wingdings" panose="05000000000000000000" pitchFamily="2" charset="2"/>
              <a:buChar char="§"/>
            </a:pPr>
            <a:r>
              <a:rPr lang="en-GB" sz="2400" dirty="0" smtClean="0">
                <a:solidFill>
                  <a:srgbClr val="000000"/>
                </a:solidFill>
                <a:latin typeface="Arial"/>
              </a:rPr>
              <a:t>“Children </a:t>
            </a:r>
            <a:r>
              <a:rPr lang="en-GB" sz="2400" dirty="0">
                <a:solidFill>
                  <a:srgbClr val="000000"/>
                </a:solidFill>
                <a:latin typeface="Arial"/>
              </a:rPr>
              <a:t>need to have a good vocabulary so that they can understand what the words they've read relate to. A weak vocabulary leaves children with a smaller reserve of sound and word knowledge and increased difficulties with decoding real words when they </a:t>
            </a:r>
            <a:r>
              <a:rPr lang="en-GB" sz="2400" dirty="0" smtClean="0">
                <a:solidFill>
                  <a:srgbClr val="000000"/>
                </a:solidFill>
                <a:latin typeface="Arial"/>
              </a:rPr>
              <a:t>read.”</a:t>
            </a:r>
          </a:p>
          <a:p>
            <a:pPr marL="285750" indent="-285750">
              <a:buFont typeface="Arial" pitchFamily="34" charset="0"/>
              <a:buChar char="•"/>
            </a:pPr>
            <a:endParaRPr lang="en-GB" sz="1400" dirty="0" smtClean="0">
              <a:solidFill>
                <a:srgbClr val="000000"/>
              </a:solidFill>
              <a:latin typeface="Arial"/>
            </a:endParaRPr>
          </a:p>
          <a:p>
            <a:pPr marL="457200" indent="-457200">
              <a:buFont typeface="Wingdings" panose="05000000000000000000" pitchFamily="2" charset="2"/>
              <a:buChar char="§"/>
            </a:pPr>
            <a:r>
              <a:rPr lang="en-GB" sz="2400" dirty="0" smtClean="0">
                <a:solidFill>
                  <a:srgbClr val="000000"/>
                </a:solidFill>
                <a:latin typeface="Arial"/>
              </a:rPr>
              <a:t>“Vocabulary </a:t>
            </a:r>
            <a:r>
              <a:rPr lang="en-GB" sz="2400" dirty="0">
                <a:solidFill>
                  <a:srgbClr val="000000"/>
                </a:solidFill>
                <a:latin typeface="Arial"/>
              </a:rPr>
              <a:t>is vital for comprehension, crucial for writing and content-area learning; and is an area of weakness for poor or reluctant </a:t>
            </a:r>
            <a:r>
              <a:rPr lang="en-GB" sz="2400" dirty="0" smtClean="0">
                <a:solidFill>
                  <a:srgbClr val="000000"/>
                </a:solidFill>
                <a:latin typeface="Arial"/>
              </a:rPr>
              <a:t>readers.”</a:t>
            </a:r>
          </a:p>
          <a:p>
            <a:endParaRPr lang="en-GB" sz="2400" dirty="0" smtClean="0">
              <a:solidFill>
                <a:srgbClr val="000000"/>
              </a:solidFill>
              <a:latin typeface="Arial"/>
            </a:endParaRPr>
          </a:p>
          <a:p>
            <a:pPr marL="342900" indent="-342900">
              <a:buFont typeface="Wingdings" panose="05000000000000000000" pitchFamily="2" charset="2"/>
              <a:buChar char="§"/>
            </a:pPr>
            <a:r>
              <a:rPr lang="en-GB" sz="2400" dirty="0" smtClean="0">
                <a:solidFill>
                  <a:srgbClr val="000000"/>
                </a:solidFill>
                <a:latin typeface="Arial"/>
              </a:rPr>
              <a:t>The research highlights that statistically children from disadvantaged backgrounds may </a:t>
            </a:r>
            <a:r>
              <a:rPr lang="en-GB" sz="2400" dirty="0">
                <a:solidFill>
                  <a:srgbClr val="000000"/>
                </a:solidFill>
                <a:latin typeface="Arial"/>
              </a:rPr>
              <a:t>be exposed to fewer </a:t>
            </a:r>
            <a:r>
              <a:rPr lang="en-GB" sz="2400" dirty="0" smtClean="0">
                <a:solidFill>
                  <a:srgbClr val="000000"/>
                </a:solidFill>
                <a:latin typeface="Arial"/>
              </a:rPr>
              <a:t>words.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Tree>
    <p:extLst>
      <p:ext uri="{BB962C8B-B14F-4D97-AF65-F5344CB8AC3E}">
        <p14:creationId xmlns:p14="http://schemas.microsoft.com/office/powerpoint/2010/main" val="32423894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43" name="TextBox 42"/>
          <p:cNvSpPr txBox="1"/>
          <p:nvPr/>
        </p:nvSpPr>
        <p:spPr>
          <a:xfrm>
            <a:off x="2122488" y="1857596"/>
            <a:ext cx="6769263" cy="738664"/>
          </a:xfrm>
          <a:prstGeom prst="rect">
            <a:avLst/>
          </a:prstGeom>
          <a:noFill/>
        </p:spPr>
        <p:txBody>
          <a:bodyPr wrap="square" rtlCol="0">
            <a:spAutoFit/>
          </a:bodyPr>
          <a:lstStyle/>
          <a:p>
            <a:pPr algn="ctr"/>
            <a:endParaRPr lang="en-GB" sz="2400" b="1" dirty="0">
              <a:solidFill>
                <a:srgbClr val="000000"/>
              </a:solidFill>
              <a:cs typeface="Arial" pitchFamily="34" charset="0"/>
            </a:endParaRPr>
          </a:p>
          <a:p>
            <a:endParaRPr lang="en-GB" dirty="0" smtClean="0">
              <a:solidFill>
                <a:srgbClr val="000000"/>
              </a:solidFill>
              <a:cs typeface="Arial" pitchFamily="34" charset="0"/>
            </a:endParaRPr>
          </a:p>
        </p:txBody>
      </p:sp>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41629" y="116632"/>
            <a:ext cx="8251006" cy="6278642"/>
          </a:xfrm>
          <a:prstGeom prst="rect">
            <a:avLst/>
          </a:prstGeom>
        </p:spPr>
        <p:txBody>
          <a:bodyPr wrap="square">
            <a:spAutoFit/>
          </a:bodyPr>
          <a:lstStyle/>
          <a:p>
            <a:endParaRPr lang="en-GB" dirty="0"/>
          </a:p>
          <a:p>
            <a:r>
              <a:rPr lang="en-GB" sz="2400" b="1" dirty="0" smtClean="0">
                <a:latin typeface="Arial" panose="020B0604020202020204" pitchFamily="34" charset="0"/>
                <a:cs typeface="Arial" panose="020B0604020202020204" pitchFamily="34" charset="0"/>
              </a:rPr>
              <a:t>How </a:t>
            </a:r>
            <a:r>
              <a:rPr lang="en-GB" sz="2400" b="1" dirty="0">
                <a:latin typeface="Arial" panose="020B0604020202020204" pitchFamily="34" charset="0"/>
                <a:cs typeface="Arial" panose="020B0604020202020204" pitchFamily="34" charset="0"/>
              </a:rPr>
              <a:t>to use PTV strategies </a:t>
            </a:r>
            <a:endParaRPr lang="en-GB" sz="2400" b="1" dirty="0" smtClean="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There are three steps which inform your planning of vocabulary teaching using PTV strategies: </a:t>
            </a:r>
            <a:endParaRPr lang="en-GB" sz="2400" dirty="0" smtClean="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q"/>
            </a:pPr>
            <a:r>
              <a:rPr lang="en-GB" sz="2400" b="1" dirty="0" smtClean="0">
                <a:latin typeface="Arial" panose="020B0604020202020204" pitchFamily="34" charset="0"/>
                <a:cs typeface="Arial" panose="020B0604020202020204" pitchFamily="34" charset="0"/>
              </a:rPr>
              <a:t>Step </a:t>
            </a:r>
            <a:r>
              <a:rPr lang="en-GB" sz="2400" b="1" dirty="0">
                <a:latin typeface="Arial" panose="020B0604020202020204" pitchFamily="34" charset="0"/>
                <a:cs typeface="Arial" panose="020B0604020202020204" pitchFamily="34" charset="0"/>
              </a:rPr>
              <a:t>1: </a:t>
            </a:r>
            <a:r>
              <a:rPr lang="en-GB" sz="2400" dirty="0">
                <a:latin typeface="Arial" panose="020B0604020202020204" pitchFamily="34" charset="0"/>
                <a:cs typeface="Arial" panose="020B0604020202020204" pitchFamily="34" charset="0"/>
              </a:rPr>
              <a:t>Within the context of learning, write down the vocabulary which you expect the children to encompass as part of the context. </a:t>
            </a:r>
          </a:p>
          <a:p>
            <a:pPr marL="342900" indent="-342900">
              <a:buFont typeface="Wingdings" panose="05000000000000000000" pitchFamily="2" charset="2"/>
              <a:buChar char="q"/>
            </a:pPr>
            <a:endParaRPr lang="en-GB"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q"/>
            </a:pPr>
            <a:r>
              <a:rPr lang="en-GB" sz="2400" b="1" dirty="0" smtClean="0">
                <a:latin typeface="Arial" panose="020B0604020202020204" pitchFamily="34" charset="0"/>
                <a:cs typeface="Arial" panose="020B0604020202020204" pitchFamily="34" charset="0"/>
              </a:rPr>
              <a:t>Step </a:t>
            </a:r>
            <a:r>
              <a:rPr lang="en-GB" sz="2400" b="1" dirty="0">
                <a:latin typeface="Arial" panose="020B0604020202020204" pitchFamily="34" charset="0"/>
                <a:cs typeface="Arial" panose="020B0604020202020204" pitchFamily="34" charset="0"/>
              </a:rPr>
              <a:t>2: </a:t>
            </a:r>
            <a:r>
              <a:rPr lang="en-GB" sz="2400" dirty="0">
                <a:latin typeface="Arial" panose="020B0604020202020204" pitchFamily="34" charset="0"/>
                <a:cs typeface="Arial" panose="020B0604020202020204" pitchFamily="34" charset="0"/>
              </a:rPr>
              <a:t>Use the “tiered” approach of Tier 1, Tier 2 and Tier 3 to organise your vocabulary. </a:t>
            </a:r>
          </a:p>
          <a:p>
            <a:pPr marL="342900" indent="-342900">
              <a:buFont typeface="Wingdings" panose="05000000000000000000" pitchFamily="2" charset="2"/>
              <a:buChar char="q"/>
            </a:pPr>
            <a:endParaRPr lang="en-GB"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q"/>
            </a:pPr>
            <a:r>
              <a:rPr lang="en-GB" sz="2400" b="1" dirty="0" smtClean="0">
                <a:latin typeface="Arial" panose="020B0604020202020204" pitchFamily="34" charset="0"/>
                <a:cs typeface="Arial" panose="020B0604020202020204" pitchFamily="34" charset="0"/>
              </a:rPr>
              <a:t>Step </a:t>
            </a:r>
            <a:r>
              <a:rPr lang="en-GB" sz="2400" b="1" dirty="0">
                <a:latin typeface="Arial" panose="020B0604020202020204" pitchFamily="34" charset="0"/>
                <a:cs typeface="Arial" panose="020B0604020202020204" pitchFamily="34" charset="0"/>
              </a:rPr>
              <a:t>3: </a:t>
            </a:r>
            <a:r>
              <a:rPr lang="en-GB" sz="2400" dirty="0">
                <a:latin typeface="Arial" panose="020B0604020202020204" pitchFamily="34" charset="0"/>
                <a:cs typeface="Arial" panose="020B0604020202020204" pitchFamily="34" charset="0"/>
              </a:rPr>
              <a:t>Focusing on the Tier 2 vocabulary (goldilocks words) identify how you’re going to plan learning around the vocabulary in everyday interactions and through explicit teaching. </a:t>
            </a:r>
          </a:p>
        </p:txBody>
      </p:sp>
    </p:spTree>
    <p:extLst>
      <p:ext uri="{BB962C8B-B14F-4D97-AF65-F5344CB8AC3E}">
        <p14:creationId xmlns:p14="http://schemas.microsoft.com/office/powerpoint/2010/main" val="42450568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6000324"/>
            <a:ext cx="1440180" cy="6690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260648"/>
            <a:ext cx="1351037" cy="681523"/>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92660" y="980728"/>
            <a:ext cx="8506086" cy="1846659"/>
          </a:xfrm>
          <a:prstGeom prst="rect">
            <a:avLst/>
          </a:prstGeom>
        </p:spPr>
        <p:txBody>
          <a:bodyPr wrap="square">
            <a:spAutoFit/>
          </a:bodyPr>
          <a:lstStyle/>
          <a:p>
            <a:r>
              <a:rPr lang="en-GB" sz="2400" b="1" dirty="0">
                <a:latin typeface="Arial" panose="020B0604020202020204" pitchFamily="34" charset="0"/>
                <a:cs typeface="Arial" panose="020B0604020202020204" pitchFamily="34" charset="0"/>
              </a:rPr>
              <a:t>Step </a:t>
            </a:r>
            <a:r>
              <a:rPr lang="en-GB" sz="2400" b="1" dirty="0" smtClean="0">
                <a:latin typeface="Arial" panose="020B0604020202020204" pitchFamily="34" charset="0"/>
                <a:cs typeface="Arial" panose="020B0604020202020204" pitchFamily="34" charset="0"/>
              </a:rPr>
              <a:t>1: Identifying the language from your context</a:t>
            </a:r>
          </a:p>
          <a:p>
            <a:endParaRPr lang="en-GB" sz="2400" b="1"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When planning for each context of learning, it is recommended that practitioners write down all of the vocabulary which they expect the children will encompass through the context. </a:t>
            </a:r>
            <a:endParaRPr lang="en-GB" sz="2200" b="1" dirty="0">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546" y="2852936"/>
            <a:ext cx="7338956" cy="3266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321843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73050" y="1142798"/>
            <a:ext cx="8763446" cy="1938992"/>
          </a:xfrm>
          <a:prstGeom prst="rect">
            <a:avLst/>
          </a:prstGeom>
        </p:spPr>
        <p:txBody>
          <a:bodyPr wrap="square">
            <a:spAutoFit/>
          </a:bodyPr>
          <a:lstStyle/>
          <a:p>
            <a:r>
              <a:rPr lang="en-GB" sz="2400" b="1" dirty="0" smtClean="0">
                <a:latin typeface="Arial" panose="020B0604020202020204" pitchFamily="34" charset="0"/>
                <a:cs typeface="Arial" panose="020B0604020202020204" pitchFamily="34" charset="0"/>
              </a:rPr>
              <a:t>Step 2: Organising words using the Tiered approach</a:t>
            </a:r>
          </a:p>
          <a:p>
            <a:endParaRPr lang="en-GB" sz="2400" b="1" dirty="0">
              <a:latin typeface="Arial" panose="020B0604020202020204" pitchFamily="34" charset="0"/>
              <a:cs typeface="Arial" panose="020B0604020202020204" pitchFamily="34" charset="0"/>
            </a:endParaRPr>
          </a:p>
          <a:p>
            <a:r>
              <a:rPr lang="en-GB" sz="2400" b="1" dirty="0" smtClean="0">
                <a:latin typeface="Arial" panose="020B0604020202020204" pitchFamily="34" charset="0"/>
                <a:cs typeface="Arial" panose="020B0604020202020204" pitchFamily="34" charset="0"/>
              </a:rPr>
              <a:t>There </a:t>
            </a:r>
            <a:r>
              <a:rPr lang="en-GB" sz="2400" b="1" dirty="0">
                <a:latin typeface="Arial" panose="020B0604020202020204" pitchFamily="34" charset="0"/>
                <a:cs typeface="Arial" panose="020B0604020202020204" pitchFamily="34" charset="0"/>
              </a:rPr>
              <a:t>are three levels of words, known as “Tiers”, in the PTV approach which supports practitioners through their planning of vocabulary instruction. </a:t>
            </a: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023" y="3501008"/>
            <a:ext cx="8613725" cy="23934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272204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213" y="2152651"/>
            <a:ext cx="8760086" cy="2694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67221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43" name="TextBox 42"/>
          <p:cNvSpPr txBox="1"/>
          <p:nvPr/>
        </p:nvSpPr>
        <p:spPr>
          <a:xfrm>
            <a:off x="204705" y="391400"/>
            <a:ext cx="8771101" cy="5139869"/>
          </a:xfrm>
          <a:prstGeom prst="rect">
            <a:avLst/>
          </a:prstGeom>
          <a:noFill/>
        </p:spPr>
        <p:txBody>
          <a:bodyPr wrap="square" rtlCol="0">
            <a:spAutoFit/>
          </a:bodyPr>
          <a:lstStyle/>
          <a:p>
            <a:endParaRPr lang="en-GB" b="1" dirty="0" smtClean="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endParaRPr lang="en-GB" sz="2000" b="1" dirty="0" smtClean="0">
              <a:solidFill>
                <a:srgbClr val="000000"/>
              </a:solidFill>
              <a:latin typeface="Arial" panose="020B0604020202020204" pitchFamily="34" charset="0"/>
              <a:cs typeface="Arial" panose="020B0604020202020204" pitchFamily="34" charset="0"/>
            </a:endParaRPr>
          </a:p>
          <a:p>
            <a:r>
              <a:rPr lang="en-GB" sz="2400" b="1" dirty="0" smtClean="0">
                <a:solidFill>
                  <a:srgbClr val="000000"/>
                </a:solidFill>
                <a:latin typeface="Arial" panose="020B0604020202020204" pitchFamily="34" charset="0"/>
                <a:cs typeface="Arial" panose="020B0604020202020204" pitchFamily="34" charset="0"/>
              </a:rPr>
              <a:t>Step 3: Planning for vocabulary instruction</a:t>
            </a:r>
          </a:p>
          <a:p>
            <a:endParaRPr lang="en-GB" sz="2400" b="1" dirty="0" smtClean="0">
              <a:solidFill>
                <a:srgbClr val="000000"/>
              </a:solidFill>
              <a:latin typeface="Arial" panose="020B0604020202020204" pitchFamily="34" charset="0"/>
              <a:cs typeface="Arial" panose="020B0604020202020204" pitchFamily="34" charset="0"/>
            </a:endParaRPr>
          </a:p>
          <a:p>
            <a:r>
              <a:rPr lang="en-GB" sz="2400" b="1" dirty="0" smtClean="0">
                <a:solidFill>
                  <a:srgbClr val="000000"/>
                </a:solidFill>
                <a:latin typeface="Arial" panose="020B0604020202020204" pitchFamily="34" charset="0"/>
                <a:cs typeface="Arial" panose="020B0604020202020204" pitchFamily="34" charset="0"/>
              </a:rPr>
              <a:t>In order to store new words effectively, children need to gain knowledge about 3 key areas:</a:t>
            </a:r>
            <a:endParaRPr lang="en-GB" sz="2400" b="1" dirty="0">
              <a:solidFill>
                <a:srgbClr val="000000"/>
              </a:solidFill>
              <a:latin typeface="Arial" panose="020B0604020202020204" pitchFamily="34" charset="0"/>
              <a:cs typeface="Arial" panose="020B0604020202020204" pitchFamily="34" charset="0"/>
            </a:endParaRPr>
          </a:p>
          <a:p>
            <a:endParaRPr lang="en-GB" sz="3200" b="1" dirty="0" smtClean="0">
              <a:solidFill>
                <a:srgbClr val="000000"/>
              </a:solidFill>
              <a:latin typeface="Arial" panose="020B0604020202020204" pitchFamily="34" charset="0"/>
              <a:cs typeface="Arial" panose="020B0604020202020204" pitchFamily="34" charset="0"/>
            </a:endParaRPr>
          </a:p>
          <a:p>
            <a:pPr marL="342900" indent="-342900">
              <a:buAutoNum type="arabicPeriod"/>
            </a:pPr>
            <a:r>
              <a:rPr lang="en-GB" sz="2400" b="1" dirty="0" smtClean="0">
                <a:solidFill>
                  <a:srgbClr val="00B050"/>
                </a:solidFill>
                <a:latin typeface="Arial" panose="020B0604020202020204" pitchFamily="34" charset="0"/>
                <a:cs typeface="Arial" panose="020B0604020202020204" pitchFamily="34" charset="0"/>
              </a:rPr>
              <a:t> Semantics – what does it mean?</a:t>
            </a:r>
          </a:p>
          <a:p>
            <a:pPr marL="342900" indent="-342900">
              <a:buAutoNum type="arabicPeriod"/>
            </a:pPr>
            <a:endParaRPr lang="en-GB" sz="2400" b="1" dirty="0" smtClean="0">
              <a:solidFill>
                <a:schemeClr val="accent3"/>
              </a:solidFill>
              <a:latin typeface="Arial" panose="020B0604020202020204" pitchFamily="34" charset="0"/>
              <a:cs typeface="Arial" panose="020B0604020202020204" pitchFamily="34" charset="0"/>
            </a:endParaRPr>
          </a:p>
          <a:p>
            <a:pPr marL="342900" indent="-342900">
              <a:buAutoNum type="arabicPeriod"/>
            </a:pPr>
            <a:r>
              <a:rPr lang="en-GB" sz="2400" b="1" dirty="0" smtClean="0">
                <a:solidFill>
                  <a:srgbClr val="FF0000"/>
                </a:solidFill>
                <a:latin typeface="Arial" panose="020B0604020202020204" pitchFamily="34" charset="0"/>
                <a:cs typeface="Arial" panose="020B0604020202020204" pitchFamily="34" charset="0"/>
              </a:rPr>
              <a:t> Phonological awareness – how does it sound?</a:t>
            </a:r>
          </a:p>
          <a:p>
            <a:pPr marL="342900" indent="-342900">
              <a:buAutoNum type="arabicPeriod"/>
            </a:pPr>
            <a:endParaRPr lang="en-GB" sz="2400" b="1" dirty="0" smtClean="0">
              <a:solidFill>
                <a:srgbClr val="FF0000"/>
              </a:solidFill>
              <a:latin typeface="Arial" panose="020B0604020202020204" pitchFamily="34" charset="0"/>
              <a:cs typeface="Arial" panose="020B0604020202020204" pitchFamily="34" charset="0"/>
            </a:endParaRPr>
          </a:p>
          <a:p>
            <a:pPr marL="342900" indent="-342900">
              <a:buAutoNum type="arabicPeriod"/>
            </a:pPr>
            <a:r>
              <a:rPr lang="en-GB" sz="2400" b="1" dirty="0" smtClean="0">
                <a:solidFill>
                  <a:srgbClr val="7030A0"/>
                </a:solidFill>
                <a:latin typeface="Arial" panose="020B0604020202020204" pitchFamily="34" charset="0"/>
                <a:cs typeface="Arial" panose="020B0604020202020204" pitchFamily="34" charset="0"/>
              </a:rPr>
              <a:t> Kinaesthetic / visualisation – objects, visuals and gestures to represent the word</a:t>
            </a:r>
          </a:p>
        </p:txBody>
      </p:sp>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3834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040" y="3645024"/>
            <a:ext cx="4169657" cy="275256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892" y="619008"/>
            <a:ext cx="4246810" cy="2666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4008" y="1952432"/>
            <a:ext cx="4326286" cy="2798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440963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250" y="2204864"/>
            <a:ext cx="5905500" cy="318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259632" y="1136543"/>
            <a:ext cx="6624736" cy="1077218"/>
          </a:xfrm>
          <a:prstGeom prst="rect">
            <a:avLst/>
          </a:prstGeom>
        </p:spPr>
        <p:txBody>
          <a:bodyPr wrap="square">
            <a:spAutoFit/>
          </a:bodyPr>
          <a:lstStyle/>
          <a:p>
            <a:pPr algn="ctr"/>
            <a:r>
              <a:rPr lang="en-GB" sz="3200" b="1" dirty="0">
                <a:latin typeface="Arial" panose="020B0604020202020204" pitchFamily="34" charset="0"/>
                <a:cs typeface="Arial" panose="020B0604020202020204" pitchFamily="34" charset="0"/>
              </a:rPr>
              <a:t>Learning new vocabulary through explicit instruction </a:t>
            </a:r>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25088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 name="Picture 9"/>
          <p:cNvPicPr/>
          <p:nvPr/>
        </p:nvPicPr>
        <p:blipFill>
          <a:blip r:embed="rId5">
            <a:extLst>
              <a:ext uri="{28A0092B-C50C-407E-A947-70E740481C1C}">
                <a14:useLocalDpi xmlns:a14="http://schemas.microsoft.com/office/drawing/2010/main" val="0"/>
              </a:ext>
            </a:extLst>
          </a:blip>
          <a:srcRect/>
          <a:stretch>
            <a:fillRect/>
          </a:stretch>
        </p:blipFill>
        <p:spPr bwMode="auto">
          <a:xfrm>
            <a:off x="879599" y="1735040"/>
            <a:ext cx="5731510" cy="4476750"/>
          </a:xfrm>
          <a:prstGeom prst="rect">
            <a:avLst/>
          </a:prstGeom>
          <a:noFill/>
          <a:ln>
            <a:noFill/>
          </a:ln>
        </p:spPr>
      </p:pic>
      <p:sp>
        <p:nvSpPr>
          <p:cNvPr id="13" name="Rectangle 12"/>
          <p:cNvSpPr/>
          <p:nvPr/>
        </p:nvSpPr>
        <p:spPr>
          <a:xfrm>
            <a:off x="432986" y="403923"/>
            <a:ext cx="6624736" cy="1077218"/>
          </a:xfrm>
          <a:prstGeom prst="rect">
            <a:avLst/>
          </a:prstGeom>
        </p:spPr>
        <p:txBody>
          <a:bodyPr wrap="square">
            <a:spAutoFit/>
          </a:bodyPr>
          <a:lstStyle/>
          <a:p>
            <a:pPr algn="ctr"/>
            <a:r>
              <a:rPr lang="en-GB" sz="3200" b="1" dirty="0">
                <a:latin typeface="Arial" panose="020B0604020202020204" pitchFamily="34" charset="0"/>
                <a:cs typeface="Arial" panose="020B0604020202020204" pitchFamily="34" charset="0"/>
              </a:rPr>
              <a:t>Learning new vocabulary through explicit instruction </a:t>
            </a:r>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57075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12"/>
          <p:cNvSpPr/>
          <p:nvPr/>
        </p:nvSpPr>
        <p:spPr>
          <a:xfrm>
            <a:off x="1434310" y="1361077"/>
            <a:ext cx="6624736" cy="1077218"/>
          </a:xfrm>
          <a:prstGeom prst="rect">
            <a:avLst/>
          </a:prstGeom>
        </p:spPr>
        <p:txBody>
          <a:bodyPr wrap="square">
            <a:spAutoFit/>
          </a:bodyPr>
          <a:lstStyle/>
          <a:p>
            <a:pPr algn="ctr"/>
            <a:r>
              <a:rPr lang="en-GB" sz="3200" b="1" dirty="0">
                <a:latin typeface="Arial" panose="020B0604020202020204" pitchFamily="34" charset="0"/>
                <a:cs typeface="Arial" panose="020B0604020202020204" pitchFamily="34" charset="0"/>
              </a:rPr>
              <a:t>Learning new vocabulary through explicit instruction </a:t>
            </a:r>
            <a:endParaRPr lang="en-GB" sz="3200" dirty="0">
              <a:latin typeface="Arial" panose="020B0604020202020204" pitchFamily="34" charset="0"/>
              <a:cs typeface="Arial" panose="020B0604020202020204" pitchFamily="34" charset="0"/>
            </a:endParaRP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8382" y="2636912"/>
            <a:ext cx="3796592" cy="2938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9087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0" y="-20956"/>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907704" y="1412776"/>
            <a:ext cx="6840760" cy="16561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Initial Support:</a:t>
            </a:r>
          </a:p>
          <a:p>
            <a:pPr algn="ctr"/>
            <a:r>
              <a:rPr lang="en-GB" sz="3200" b="1" dirty="0" smtClean="0">
                <a:latin typeface="Arial" panose="020B0604020202020204" pitchFamily="34" charset="0"/>
                <a:cs typeface="Arial" panose="020B0604020202020204" pitchFamily="34" charset="0"/>
              </a:rPr>
              <a:t>Emerging Literacy Whole Day Training – introduction </a:t>
            </a:r>
            <a:endParaRPr lang="en-GB" sz="3200" b="1" dirty="0">
              <a:latin typeface="Arial" panose="020B0604020202020204" pitchFamily="34" charset="0"/>
              <a:cs typeface="Arial" panose="020B0604020202020204" pitchFamily="34" charset="0"/>
            </a:endParaRPr>
          </a:p>
        </p:txBody>
      </p:sp>
      <p:sp>
        <p:nvSpPr>
          <p:cNvPr id="5" name="Down Arrow 4"/>
          <p:cNvSpPr/>
          <p:nvPr/>
        </p:nvSpPr>
        <p:spPr>
          <a:xfrm>
            <a:off x="4788024" y="3212976"/>
            <a:ext cx="728184"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1907704" y="4077072"/>
            <a:ext cx="6840760" cy="230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t>Ongoing Support:</a:t>
            </a:r>
          </a:p>
          <a:p>
            <a:pPr algn="ctr"/>
            <a:r>
              <a:rPr lang="en-GB" sz="2800" b="1" dirty="0" smtClean="0"/>
              <a:t>Local area networks of practice where practitioners  have the opportunity to reflect and develop their knowledge skills in foundational literacy skills</a:t>
            </a:r>
            <a:endParaRPr lang="en-GB" sz="2800" b="1"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4717055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8956" y="5877272"/>
            <a:ext cx="1440180" cy="669036"/>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8099" y="404664"/>
            <a:ext cx="1351037" cy="681523"/>
          </a:xfrm>
          <a:prstGeom prst="rect">
            <a:avLst/>
          </a:prstGeom>
        </p:spPr>
      </p:pic>
      <p:sp>
        <p:nvSpPr>
          <p:cNvPr id="43" name="TextBox 42"/>
          <p:cNvSpPr txBox="1"/>
          <p:nvPr/>
        </p:nvSpPr>
        <p:spPr>
          <a:xfrm>
            <a:off x="273050" y="487146"/>
            <a:ext cx="8106990" cy="6155531"/>
          </a:xfrm>
          <a:prstGeom prst="rect">
            <a:avLst/>
          </a:prstGeom>
          <a:noFill/>
        </p:spPr>
        <p:txBody>
          <a:bodyPr wrap="square" rtlCol="0">
            <a:spAutoFit/>
          </a:bodyPr>
          <a:lstStyle/>
          <a:p>
            <a:r>
              <a:rPr lang="en-GB" sz="2800" b="1" dirty="0" smtClean="0">
                <a:solidFill>
                  <a:srgbClr val="000000"/>
                </a:solidFill>
                <a:latin typeface="Arial" panose="020B0604020202020204" pitchFamily="34" charset="0"/>
                <a:cs typeface="Arial" panose="020B0604020202020204" pitchFamily="34" charset="0"/>
              </a:rPr>
              <a:t>Pre-Teaching Vocabulary: </a:t>
            </a:r>
          </a:p>
          <a:p>
            <a:r>
              <a:rPr lang="en-GB" sz="2800" b="1" dirty="0" smtClean="0">
                <a:solidFill>
                  <a:srgbClr val="000000"/>
                </a:solidFill>
                <a:latin typeface="Arial" panose="020B0604020202020204" pitchFamily="34" charset="0"/>
                <a:cs typeface="Arial" panose="020B0604020202020204" pitchFamily="34" charset="0"/>
              </a:rPr>
              <a:t>Theory into Practice</a:t>
            </a:r>
          </a:p>
          <a:p>
            <a:pPr algn="ctr"/>
            <a:endParaRPr lang="en-GB" sz="3200" b="1" dirty="0">
              <a:solidFill>
                <a:srgbClr val="000000"/>
              </a:solidFill>
              <a:latin typeface="Arial" panose="020B0604020202020204" pitchFamily="34" charset="0"/>
              <a:cs typeface="Arial" panose="020B0604020202020204" pitchFamily="34" charset="0"/>
            </a:endParaRPr>
          </a:p>
          <a:p>
            <a:pPr marL="342900" indent="-342900">
              <a:buFont typeface="+mj-lt"/>
              <a:buAutoNum type="arabicPeriod"/>
            </a:pPr>
            <a:r>
              <a:rPr lang="en-GB" sz="2400" dirty="0" smtClean="0">
                <a:solidFill>
                  <a:srgbClr val="000000"/>
                </a:solidFill>
                <a:latin typeface="Arial" panose="020B0604020202020204" pitchFamily="34" charset="0"/>
                <a:cs typeface="Arial" panose="020B0604020202020204" pitchFamily="34" charset="0"/>
              </a:rPr>
              <a:t>Think about one curriculum area/ topic first and select a range of words the children will need to know (include a range of nouns, adjectives, verbs, adverbs etc.)</a:t>
            </a:r>
          </a:p>
          <a:p>
            <a:pPr marL="342900" indent="-342900">
              <a:buFont typeface="+mj-lt"/>
              <a:buAutoNum type="arabicPeriod"/>
            </a:pPr>
            <a:endParaRPr lang="en-GB" sz="2400" dirty="0" smtClean="0">
              <a:solidFill>
                <a:srgbClr val="000000"/>
              </a:solidFill>
              <a:latin typeface="Arial" panose="020B0604020202020204" pitchFamily="34" charset="0"/>
              <a:cs typeface="Arial" panose="020B0604020202020204" pitchFamily="34" charset="0"/>
            </a:endParaRPr>
          </a:p>
          <a:p>
            <a:pPr marL="342900" indent="-342900">
              <a:buFont typeface="+mj-lt"/>
              <a:buAutoNum type="arabicPeriod"/>
            </a:pPr>
            <a:r>
              <a:rPr lang="en-GB" sz="2400" dirty="0" smtClean="0">
                <a:solidFill>
                  <a:srgbClr val="000000"/>
                </a:solidFill>
                <a:latin typeface="Arial" panose="020B0604020202020204" pitchFamily="34" charset="0"/>
                <a:cs typeface="Arial" panose="020B0604020202020204" pitchFamily="34" charset="0"/>
              </a:rPr>
              <a:t>Divide the words into 3 categories using the idea of ‘tiers’</a:t>
            </a:r>
          </a:p>
          <a:p>
            <a:pPr marL="342900" indent="-342900">
              <a:buFont typeface="+mj-lt"/>
              <a:buAutoNum type="arabicPeriod"/>
            </a:pPr>
            <a:endParaRPr lang="en-GB" sz="2400" dirty="0" smtClean="0">
              <a:solidFill>
                <a:srgbClr val="000000"/>
              </a:solidFill>
              <a:latin typeface="Arial" panose="020B0604020202020204" pitchFamily="34" charset="0"/>
              <a:cs typeface="Arial" panose="020B0604020202020204" pitchFamily="34" charset="0"/>
            </a:endParaRPr>
          </a:p>
          <a:p>
            <a:pPr marL="342900" indent="-342900">
              <a:buFont typeface="+mj-lt"/>
              <a:buAutoNum type="arabicPeriod"/>
            </a:pPr>
            <a:r>
              <a:rPr lang="en-GB" sz="2400" dirty="0" smtClean="0">
                <a:solidFill>
                  <a:srgbClr val="000000"/>
                </a:solidFill>
                <a:latin typeface="Arial" panose="020B0604020202020204" pitchFamily="34" charset="0"/>
                <a:cs typeface="Arial" panose="020B0604020202020204" pitchFamily="34" charset="0"/>
              </a:rPr>
              <a:t>Identify which word wheel (Step 1, Step 2 or Step 3) will be most appropriate for your class</a:t>
            </a:r>
          </a:p>
          <a:p>
            <a:pPr marL="342900" indent="-342900">
              <a:buFont typeface="+mj-lt"/>
              <a:buAutoNum type="arabicPeriod"/>
            </a:pPr>
            <a:endParaRPr lang="en-GB" sz="2400" dirty="0">
              <a:solidFill>
                <a:srgbClr val="000000"/>
              </a:solidFill>
              <a:latin typeface="Arial" panose="020B0604020202020204" pitchFamily="34" charset="0"/>
              <a:cs typeface="Arial" panose="020B0604020202020204" pitchFamily="34" charset="0"/>
            </a:endParaRPr>
          </a:p>
          <a:p>
            <a:pPr marL="342900" indent="-342900">
              <a:buFont typeface="+mj-lt"/>
              <a:buAutoNum type="arabicPeriod"/>
            </a:pPr>
            <a:r>
              <a:rPr lang="en-GB" sz="2400" dirty="0" smtClean="0">
                <a:solidFill>
                  <a:srgbClr val="000000"/>
                </a:solidFill>
                <a:latin typeface="Arial" panose="020B0604020202020204" pitchFamily="34" charset="0"/>
                <a:cs typeface="Arial" panose="020B0604020202020204" pitchFamily="34" charset="0"/>
              </a:rPr>
              <a:t>Share: How are you going to incorporate this into your teaching and learning?</a:t>
            </a:r>
            <a:endParaRPr lang="en-GB" dirty="0" smtClean="0">
              <a:solidFill>
                <a:srgbClr val="000000"/>
              </a:solidFill>
              <a:cs typeface="Arial" pitchFamily="34" charset="0"/>
            </a:endParaRPr>
          </a:p>
          <a:p>
            <a:pPr marL="342900" indent="-342900">
              <a:buAutoNum type="arabicPeriod" startAt="4"/>
            </a:pPr>
            <a:endParaRPr lang="en-GB" dirty="0" smtClean="0">
              <a:solidFill>
                <a:srgbClr val="000000"/>
              </a:solidFill>
              <a:cs typeface="Arial" pitchFamily="34" charset="0"/>
            </a:endParaRPr>
          </a:p>
        </p:txBody>
      </p:sp>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9085258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942816" y="1844824"/>
            <a:ext cx="6661631" cy="3323987"/>
          </a:xfrm>
          <a:prstGeom prst="rect">
            <a:avLst/>
          </a:prstGeom>
          <a:noFill/>
          <a:ln>
            <a:solidFill>
              <a:schemeClr val="bg2">
                <a:lumMod val="50000"/>
              </a:schemeClr>
            </a:solidFill>
          </a:ln>
        </p:spPr>
        <p:txBody>
          <a:bodyPr wrap="square" rtlCol="0">
            <a:spAutoFit/>
          </a:bodyPr>
          <a:lstStyle/>
          <a:p>
            <a:pPr algn="ctr"/>
            <a:r>
              <a:rPr lang="en-GB" sz="9600" b="1" dirty="0" smtClean="0"/>
              <a:t>Pre-Handwriting</a:t>
            </a:r>
            <a:endParaRPr lang="en-GB" sz="9600" dirty="0" smtClean="0"/>
          </a:p>
          <a:p>
            <a:endParaRPr lang="en-GB"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40949332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
        <p:nvSpPr>
          <p:cNvPr id="7" name="TextBox 6"/>
          <p:cNvSpPr txBox="1"/>
          <p:nvPr/>
        </p:nvSpPr>
        <p:spPr>
          <a:xfrm>
            <a:off x="395536" y="1292866"/>
            <a:ext cx="8280920" cy="4955203"/>
          </a:xfrm>
          <a:prstGeom prst="rect">
            <a:avLst/>
          </a:prstGeom>
          <a:noFill/>
        </p:spPr>
        <p:txBody>
          <a:bodyPr wrap="square" rtlCol="0">
            <a:spAutoFit/>
          </a:bodyPr>
          <a:lstStyle/>
          <a:p>
            <a:pPr marL="285750" indent="-285750">
              <a:buFont typeface="Arial" panose="020B0604020202020204" pitchFamily="34" charset="0"/>
              <a:buChar char="•"/>
            </a:pPr>
            <a:r>
              <a:rPr lang="en-GB" sz="3600" dirty="0" smtClean="0">
                <a:solidFill>
                  <a:srgbClr val="000000"/>
                </a:solidFill>
                <a:cs typeface="Arial" pitchFamily="34" charset="0"/>
              </a:rPr>
              <a:t>Is one of the most complex fine motor skills that people carry out on a day-to-day basis</a:t>
            </a:r>
          </a:p>
          <a:p>
            <a:pPr marL="285750" indent="-285750">
              <a:buFont typeface="Arial" panose="020B0604020202020204" pitchFamily="34" charset="0"/>
              <a:buChar char="•"/>
            </a:pPr>
            <a:r>
              <a:rPr lang="en-GB" sz="3600" dirty="0" smtClean="0">
                <a:solidFill>
                  <a:srgbClr val="000000"/>
                </a:solidFill>
                <a:cs typeface="Arial" pitchFamily="34" charset="0"/>
              </a:rPr>
              <a:t>Is not a natural / innate skill – has to be learnt / taught</a:t>
            </a:r>
          </a:p>
          <a:p>
            <a:pPr marL="285750" indent="-285750">
              <a:buFont typeface="Arial" panose="020B0604020202020204" pitchFamily="34" charset="0"/>
              <a:buChar char="•"/>
            </a:pPr>
            <a:r>
              <a:rPr lang="en-GB" sz="3600" dirty="0" smtClean="0">
                <a:solidFill>
                  <a:srgbClr val="000000"/>
                </a:solidFill>
                <a:cs typeface="Arial" pitchFamily="34" charset="0"/>
              </a:rPr>
              <a:t>Requires a lot of practice before it becomes automatic</a:t>
            </a:r>
          </a:p>
          <a:p>
            <a:pPr marL="285750" indent="-285750">
              <a:buFont typeface="Arial" panose="020B0604020202020204" pitchFamily="34" charset="0"/>
              <a:buChar char="•"/>
            </a:pPr>
            <a:r>
              <a:rPr lang="en-GB" sz="3600" dirty="0" smtClean="0">
                <a:solidFill>
                  <a:srgbClr val="000000"/>
                </a:solidFill>
                <a:cs typeface="Arial" pitchFamily="34" charset="0"/>
              </a:rPr>
              <a:t>Uses a wide range of underlying skills</a:t>
            </a:r>
          </a:p>
          <a:p>
            <a:pPr marL="285750" indent="-285750">
              <a:buFont typeface="Arial" panose="020B0604020202020204" pitchFamily="34" charset="0"/>
              <a:buChar char="•"/>
            </a:pPr>
            <a:endParaRPr lang="en-GB" sz="1400" dirty="0" smtClean="0">
              <a:solidFill>
                <a:srgbClr val="000000"/>
              </a:solidFill>
              <a:cs typeface="Arial" pitchFamily="34" charset="0"/>
            </a:endParaRPr>
          </a:p>
          <a:p>
            <a:endParaRPr lang="en-GB" sz="1400" dirty="0">
              <a:solidFill>
                <a:srgbClr val="000000"/>
              </a:solidFill>
              <a:cs typeface="Arial" pitchFamily="34" charset="0"/>
            </a:endParaRPr>
          </a:p>
        </p:txBody>
      </p:sp>
      <p:sp>
        <p:nvSpPr>
          <p:cNvPr id="3" name="Title 2"/>
          <p:cNvSpPr>
            <a:spLocks noGrp="1"/>
          </p:cNvSpPr>
          <p:nvPr>
            <p:ph type="title"/>
          </p:nvPr>
        </p:nvSpPr>
        <p:spPr/>
        <p:txBody>
          <a:bodyPr/>
          <a:lstStyle/>
          <a:p>
            <a:r>
              <a:rPr lang="en-GB" b="1" dirty="0" smtClean="0"/>
              <a:t>Handwriting…</a:t>
            </a:r>
            <a:endParaRPr lang="en-GB" b="1" dirty="0"/>
          </a:p>
        </p:txBody>
      </p:sp>
    </p:spTree>
    <p:extLst>
      <p:ext uri="{BB962C8B-B14F-4D97-AF65-F5344CB8AC3E}">
        <p14:creationId xmlns:p14="http://schemas.microsoft.com/office/powerpoint/2010/main" val="15917152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2" name="Title 1"/>
          <p:cNvSpPr>
            <a:spLocks noGrp="1"/>
          </p:cNvSpPr>
          <p:nvPr>
            <p:ph type="title"/>
          </p:nvPr>
        </p:nvSpPr>
        <p:spPr>
          <a:xfrm>
            <a:off x="284372" y="269776"/>
            <a:ext cx="8536119" cy="1143000"/>
          </a:xfrm>
        </p:spPr>
        <p:txBody>
          <a:bodyPr/>
          <a:lstStyle/>
          <a:p>
            <a:r>
              <a:rPr lang="en-GB" sz="3400" b="1" dirty="0" smtClean="0"/>
              <a:t>Emerging Literacy – </a:t>
            </a:r>
            <a:br>
              <a:rPr lang="en-GB" sz="3400" b="1" dirty="0" smtClean="0"/>
            </a:br>
            <a:r>
              <a:rPr lang="en-GB" sz="3400" b="1" dirty="0" smtClean="0"/>
              <a:t>Handwriting Foundations and Building Blocks</a:t>
            </a:r>
            <a:endParaRPr lang="en-GB" sz="3400"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2129" y="1554372"/>
            <a:ext cx="3476253" cy="4962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Tree>
    <p:extLst>
      <p:ext uri="{BB962C8B-B14F-4D97-AF65-F5344CB8AC3E}">
        <p14:creationId xmlns:p14="http://schemas.microsoft.com/office/powerpoint/2010/main" val="24212055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2" name="Title 1"/>
          <p:cNvSpPr>
            <a:spLocks noGrp="1"/>
          </p:cNvSpPr>
          <p:nvPr>
            <p:ph type="title"/>
          </p:nvPr>
        </p:nvSpPr>
        <p:spPr>
          <a:xfrm>
            <a:off x="284372" y="269776"/>
            <a:ext cx="8536119" cy="1143000"/>
          </a:xfrm>
        </p:spPr>
        <p:txBody>
          <a:bodyPr/>
          <a:lstStyle/>
          <a:p>
            <a:r>
              <a:rPr lang="en-GB" sz="3400" b="1" dirty="0" smtClean="0"/>
              <a:t>Emerging Literacy – </a:t>
            </a:r>
            <a:br>
              <a:rPr lang="en-GB" sz="3400" b="1" dirty="0" smtClean="0"/>
            </a:br>
            <a:r>
              <a:rPr lang="en-GB" sz="3400" b="1" dirty="0" smtClean="0"/>
              <a:t>Handwriting Foundations and Building Blocks</a:t>
            </a:r>
            <a:endParaRPr lang="en-GB" sz="3400" b="1" dirty="0"/>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2490" y="1628800"/>
            <a:ext cx="6319019" cy="4552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90825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 y="0"/>
            <a:ext cx="9144000" cy="68580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1312" y="121073"/>
            <a:ext cx="959420" cy="530028"/>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361" y="1969632"/>
            <a:ext cx="1405128" cy="4032504"/>
          </a:xfrm>
          <a:prstGeom prst="rect">
            <a:avLst/>
          </a:prstGeom>
        </p:spPr>
      </p:pic>
      <p:sp>
        <p:nvSpPr>
          <p:cNvPr id="2" name="AutoShape 2" descr="Image result for pre teaching vocabulary"/>
          <p:cNvSpPr>
            <a:spLocks noChangeAspect="1" noChangeArrowheads="1"/>
          </p:cNvSpPr>
          <p:nvPr/>
        </p:nvSpPr>
        <p:spPr bwMode="auto">
          <a:xfrm>
            <a:off x="1206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5668" y="1475507"/>
            <a:ext cx="7017583" cy="4545781"/>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5817286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
        <p:nvSpPr>
          <p:cNvPr id="3" name="Title 2"/>
          <p:cNvSpPr>
            <a:spLocks noGrp="1"/>
          </p:cNvSpPr>
          <p:nvPr>
            <p:ph type="title"/>
          </p:nvPr>
        </p:nvSpPr>
        <p:spPr/>
        <p:txBody>
          <a:bodyPr/>
          <a:lstStyle/>
          <a:p>
            <a:r>
              <a:rPr lang="en-GB" b="1" dirty="0" smtClean="0"/>
              <a:t>Fine motor skills…</a:t>
            </a:r>
            <a:endParaRPr lang="en-GB" b="1" dirty="0"/>
          </a:p>
        </p:txBody>
      </p:sp>
      <p:sp>
        <p:nvSpPr>
          <p:cNvPr id="10" name="TextBox 9"/>
          <p:cNvSpPr txBox="1"/>
          <p:nvPr/>
        </p:nvSpPr>
        <p:spPr>
          <a:xfrm>
            <a:off x="467544" y="1228397"/>
            <a:ext cx="8025741" cy="3970318"/>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solidFill>
                  <a:srgbClr val="000000"/>
                </a:solidFill>
                <a:cs typeface="Arial" pitchFamily="34" charset="0"/>
              </a:rPr>
              <a:t>Are the movements used for control &amp; precision during activities</a:t>
            </a:r>
          </a:p>
          <a:p>
            <a:pPr marL="285750" indent="-285750">
              <a:buFont typeface="Arial" panose="020B0604020202020204" pitchFamily="34" charset="0"/>
              <a:buChar char="•"/>
            </a:pPr>
            <a:r>
              <a:rPr lang="en-GB" sz="2800" dirty="0" smtClean="0">
                <a:solidFill>
                  <a:srgbClr val="000000"/>
                </a:solidFill>
                <a:cs typeface="Arial" pitchFamily="34" charset="0"/>
              </a:rPr>
              <a:t>Development of hand dominance</a:t>
            </a:r>
          </a:p>
          <a:p>
            <a:pPr marL="742950" lvl="1" indent="-285750">
              <a:buFont typeface="Arial" panose="020B0604020202020204" pitchFamily="34" charset="0"/>
              <a:buChar char="•"/>
            </a:pPr>
            <a:r>
              <a:rPr lang="en-GB" sz="2800" dirty="0" smtClean="0">
                <a:solidFill>
                  <a:srgbClr val="000000"/>
                </a:solidFill>
                <a:cs typeface="Arial" pitchFamily="34" charset="0"/>
              </a:rPr>
              <a:t>“doing hand, helping hand”</a:t>
            </a:r>
          </a:p>
          <a:p>
            <a:pPr marL="285750" indent="-285750">
              <a:buFont typeface="Arial" panose="020B0604020202020204" pitchFamily="34" charset="0"/>
              <a:buChar char="•"/>
            </a:pPr>
            <a:r>
              <a:rPr lang="en-GB" sz="2800" dirty="0" smtClean="0">
                <a:solidFill>
                  <a:srgbClr val="000000"/>
                </a:solidFill>
                <a:cs typeface="Arial" pitchFamily="34" charset="0"/>
              </a:rPr>
              <a:t>Development of different grasps, especially the tripod grasp</a:t>
            </a:r>
          </a:p>
          <a:p>
            <a:pPr marL="742950" lvl="1" indent="-285750">
              <a:buFont typeface="Arial" panose="020B0604020202020204" pitchFamily="34" charset="0"/>
              <a:buChar char="•"/>
            </a:pPr>
            <a:r>
              <a:rPr lang="en-GB" sz="2800" dirty="0" smtClean="0">
                <a:solidFill>
                  <a:srgbClr val="000000"/>
                </a:solidFill>
                <a:cs typeface="Arial" pitchFamily="34" charset="0"/>
              </a:rPr>
              <a:t>“busy fingers, sleepy fingers”</a:t>
            </a:r>
          </a:p>
          <a:p>
            <a:pPr marL="285750" indent="-285750">
              <a:buFont typeface="Arial" panose="020B0604020202020204" pitchFamily="34" charset="0"/>
              <a:buChar char="•"/>
            </a:pPr>
            <a:r>
              <a:rPr lang="en-GB" sz="2800" dirty="0" smtClean="0">
                <a:solidFill>
                  <a:srgbClr val="000000"/>
                </a:solidFill>
                <a:cs typeface="Arial" pitchFamily="34" charset="0"/>
              </a:rPr>
              <a:t>Hand &amp; finger strength</a:t>
            </a:r>
          </a:p>
          <a:p>
            <a:pPr marL="285750" indent="-285750">
              <a:buFont typeface="Arial" panose="020B0604020202020204" pitchFamily="34" charset="0"/>
              <a:buChar char="•"/>
            </a:pPr>
            <a:endParaRPr lang="en-GB" sz="2800" dirty="0" smtClean="0">
              <a:solidFill>
                <a:srgbClr val="000000"/>
              </a:solidFill>
              <a:cs typeface="Arial" pitchFamily="34" charset="0"/>
            </a:endParaRPr>
          </a:p>
        </p:txBody>
      </p:sp>
    </p:spTree>
    <p:extLst>
      <p:ext uri="{BB962C8B-B14F-4D97-AF65-F5344CB8AC3E}">
        <p14:creationId xmlns:p14="http://schemas.microsoft.com/office/powerpoint/2010/main" val="205157008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
        <p:nvSpPr>
          <p:cNvPr id="2" name="Title 1"/>
          <p:cNvSpPr>
            <a:spLocks noGrp="1"/>
          </p:cNvSpPr>
          <p:nvPr>
            <p:ph type="title"/>
          </p:nvPr>
        </p:nvSpPr>
        <p:spPr/>
        <p:txBody>
          <a:bodyPr/>
          <a:lstStyle/>
          <a:p>
            <a:endParaRPr lang="en-GB"/>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41" y="302746"/>
            <a:ext cx="3269779"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6333" y="2577487"/>
            <a:ext cx="3011334" cy="3803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4128" y="389827"/>
            <a:ext cx="3004867" cy="3893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93432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
        <p:nvSpPr>
          <p:cNvPr id="3" name="Title 2"/>
          <p:cNvSpPr>
            <a:spLocks noGrp="1"/>
          </p:cNvSpPr>
          <p:nvPr>
            <p:ph type="title"/>
          </p:nvPr>
        </p:nvSpPr>
        <p:spPr/>
        <p:txBody>
          <a:bodyPr/>
          <a:lstStyle/>
          <a:p>
            <a:r>
              <a:rPr lang="en-GB" b="1" dirty="0" smtClean="0"/>
              <a:t>Scissor skills…</a:t>
            </a:r>
            <a:endParaRPr lang="en-GB" b="1" dirty="0"/>
          </a:p>
        </p:txBody>
      </p:sp>
      <p:sp>
        <p:nvSpPr>
          <p:cNvPr id="7" name="TextBox 6"/>
          <p:cNvSpPr txBox="1"/>
          <p:nvPr/>
        </p:nvSpPr>
        <p:spPr>
          <a:xfrm>
            <a:off x="467544" y="1340768"/>
            <a:ext cx="6769263" cy="2246769"/>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solidFill>
                  <a:srgbClr val="000000"/>
                </a:solidFill>
                <a:cs typeface="Arial" pitchFamily="34" charset="0"/>
              </a:rPr>
              <a:t>Uses the conscious control of movement</a:t>
            </a:r>
          </a:p>
          <a:p>
            <a:pPr marL="285750" indent="-285750">
              <a:buFont typeface="Arial" panose="020B0604020202020204" pitchFamily="34" charset="0"/>
              <a:buChar char="•"/>
            </a:pPr>
            <a:r>
              <a:rPr lang="en-GB" sz="2800" dirty="0" smtClean="0">
                <a:solidFill>
                  <a:srgbClr val="000000"/>
                </a:solidFill>
                <a:cs typeface="Arial" pitchFamily="34" charset="0"/>
              </a:rPr>
              <a:t>Develops hand-eye coordination</a:t>
            </a:r>
          </a:p>
          <a:p>
            <a:pPr marL="285750" indent="-285750">
              <a:buFont typeface="Arial" panose="020B0604020202020204" pitchFamily="34" charset="0"/>
              <a:buChar char="•"/>
            </a:pPr>
            <a:r>
              <a:rPr lang="en-GB" sz="2800" dirty="0" smtClean="0">
                <a:solidFill>
                  <a:srgbClr val="000000"/>
                </a:solidFill>
                <a:cs typeface="Arial" pitchFamily="34" charset="0"/>
              </a:rPr>
              <a:t>Develops motor planning &amp; checking skills</a:t>
            </a:r>
          </a:p>
          <a:p>
            <a:pPr marL="285750" indent="-285750">
              <a:buFont typeface="Arial" panose="020B0604020202020204" pitchFamily="34" charset="0"/>
              <a:buChar char="•"/>
            </a:pPr>
            <a:r>
              <a:rPr lang="en-GB" sz="2800" dirty="0" smtClean="0">
                <a:solidFill>
                  <a:srgbClr val="000000"/>
                </a:solidFill>
                <a:cs typeface="Arial" pitchFamily="34" charset="0"/>
              </a:rPr>
              <a:t>Helps to develop a dynamic tripod grasp</a:t>
            </a:r>
          </a:p>
          <a:p>
            <a:pPr marL="285750" indent="-285750">
              <a:buFont typeface="Arial" panose="020B0604020202020204" pitchFamily="34" charset="0"/>
              <a:buChar char="•"/>
            </a:pPr>
            <a:r>
              <a:rPr lang="en-GB" sz="2800" dirty="0" smtClean="0">
                <a:solidFill>
                  <a:srgbClr val="000000"/>
                </a:solidFill>
                <a:cs typeface="Arial" pitchFamily="34" charset="0"/>
              </a:rPr>
              <a:t>Helps to develop hand dominance</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3789" y="4245583"/>
            <a:ext cx="1685925" cy="125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1462" y="3759808"/>
            <a:ext cx="1733550"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06589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
        <p:nvSpPr>
          <p:cNvPr id="3" name="Title 2"/>
          <p:cNvSpPr>
            <a:spLocks noGrp="1"/>
          </p:cNvSpPr>
          <p:nvPr>
            <p:ph type="title"/>
          </p:nvPr>
        </p:nvSpPr>
        <p:spPr/>
        <p:txBody>
          <a:bodyPr/>
          <a:lstStyle/>
          <a:p>
            <a:r>
              <a:rPr lang="en-GB" b="1" dirty="0" smtClean="0"/>
              <a:t>Pre-writing/ Pencil Control</a:t>
            </a:r>
            <a:endParaRPr lang="en-GB" b="1" dirty="0"/>
          </a:p>
        </p:txBody>
      </p:sp>
      <p:sp>
        <p:nvSpPr>
          <p:cNvPr id="10" name="TextBox 9"/>
          <p:cNvSpPr txBox="1"/>
          <p:nvPr/>
        </p:nvSpPr>
        <p:spPr>
          <a:xfrm>
            <a:off x="446286" y="1443841"/>
            <a:ext cx="7920880" cy="4031873"/>
          </a:xfrm>
          <a:prstGeom prst="rect">
            <a:avLst/>
          </a:prstGeom>
          <a:noFill/>
        </p:spPr>
        <p:txBody>
          <a:bodyPr wrap="square" rtlCol="0">
            <a:spAutoFit/>
          </a:bodyPr>
          <a:lstStyle/>
          <a:p>
            <a:pPr marL="285750" indent="-285750">
              <a:buFont typeface="Arial" panose="020B0604020202020204" pitchFamily="34" charset="0"/>
              <a:buChar char="•"/>
            </a:pPr>
            <a:r>
              <a:rPr lang="en-GB" sz="3200" dirty="0" smtClean="0">
                <a:solidFill>
                  <a:srgbClr val="000000"/>
                </a:solidFill>
                <a:cs typeface="Arial" pitchFamily="34" charset="0"/>
              </a:rPr>
              <a:t>Develops planning &amp; checking skills</a:t>
            </a:r>
          </a:p>
          <a:p>
            <a:pPr marL="285750" indent="-285750">
              <a:buFont typeface="Arial" panose="020B0604020202020204" pitchFamily="34" charset="0"/>
              <a:buChar char="•"/>
            </a:pPr>
            <a:r>
              <a:rPr lang="en-GB" sz="3200" dirty="0" smtClean="0">
                <a:solidFill>
                  <a:srgbClr val="000000"/>
                </a:solidFill>
                <a:cs typeface="Arial" pitchFamily="34" charset="0"/>
              </a:rPr>
              <a:t>Provides the opportunity to work on simple &amp; more complex shapes that are the basis for handwriting</a:t>
            </a:r>
          </a:p>
          <a:p>
            <a:pPr marL="285750" indent="-285750">
              <a:buFont typeface="Arial" panose="020B0604020202020204" pitchFamily="34" charset="0"/>
              <a:buChar char="•"/>
            </a:pPr>
            <a:r>
              <a:rPr lang="en-GB" sz="3200" dirty="0" smtClean="0">
                <a:solidFill>
                  <a:srgbClr val="000000"/>
                </a:solidFill>
                <a:cs typeface="Arial" pitchFamily="34" charset="0"/>
              </a:rPr>
              <a:t>Allows the opportunity to learn language related to the physical aspect of handwriting, e.g. up, down &amp; around</a:t>
            </a:r>
          </a:p>
          <a:p>
            <a:pPr marL="285750" indent="-285750">
              <a:buFont typeface="Arial" panose="020B0604020202020204" pitchFamily="34" charset="0"/>
              <a:buChar char="•"/>
            </a:pPr>
            <a:r>
              <a:rPr lang="en-GB" sz="3200" dirty="0" smtClean="0">
                <a:solidFill>
                  <a:srgbClr val="000000"/>
                </a:solidFill>
                <a:cs typeface="Arial" pitchFamily="34" charset="0"/>
              </a:rPr>
              <a:t>Does not always have to use a pencil!</a:t>
            </a:r>
          </a:p>
        </p:txBody>
      </p:sp>
    </p:spTree>
    <p:extLst>
      <p:ext uri="{BB962C8B-B14F-4D97-AF65-F5344CB8AC3E}">
        <p14:creationId xmlns:p14="http://schemas.microsoft.com/office/powerpoint/2010/main" val="13478482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763688" y="3068960"/>
            <a:ext cx="6840760" cy="1143000"/>
          </a:xfrm>
        </p:spPr>
        <p:txBody>
          <a:bodyPr>
            <a:normAutofit fontScale="90000"/>
          </a:bodyPr>
          <a:lstStyle/>
          <a:p>
            <a:r>
              <a:rPr lang="en-GB" dirty="0" smtClean="0"/>
              <a:t>Let’s start with an easy task . . .</a:t>
            </a:r>
            <a:endParaRPr lang="en-GB"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92194647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
        <p:nvSpPr>
          <p:cNvPr id="3" name="Title 2"/>
          <p:cNvSpPr>
            <a:spLocks noGrp="1"/>
          </p:cNvSpPr>
          <p:nvPr>
            <p:ph type="title"/>
          </p:nvPr>
        </p:nvSpPr>
        <p:spPr/>
        <p:txBody>
          <a:bodyPr/>
          <a:lstStyle/>
          <a:p>
            <a:r>
              <a:rPr lang="en-GB" b="1" dirty="0" smtClean="0"/>
              <a:t>Mark making…</a:t>
            </a:r>
            <a:endParaRPr lang="en-GB" b="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608" y="1437568"/>
            <a:ext cx="2707096" cy="3601814"/>
          </a:xfrm>
          <a:prstGeom prst="rect">
            <a:avLst/>
          </a:prstGeom>
        </p:spPr>
      </p:pic>
      <p:pic>
        <p:nvPicPr>
          <p:cNvPr id="11" name="Picture 2" descr="http://abcdoes.typepad.com/.a/6a0134863096e6970c017c343acdac970b-320w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1630603"/>
            <a:ext cx="3048000" cy="406717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marleisa.files.wordpress.com/2014/03/img_362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3608" y="4281734"/>
            <a:ext cx="2705334" cy="20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5040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691680" y="5157192"/>
            <a:ext cx="7300161" cy="1446550"/>
          </a:xfrm>
          <a:prstGeom prst="rect">
            <a:avLst/>
          </a:prstGeom>
          <a:noFill/>
          <a:ln>
            <a:solidFill>
              <a:schemeClr val="accent2">
                <a:lumMod val="60000"/>
                <a:lumOff val="40000"/>
              </a:schemeClr>
            </a:solidFill>
          </a:ln>
        </p:spPr>
        <p:txBody>
          <a:bodyPr wrap="square" rtlCol="0">
            <a:spAutoFit/>
          </a:bodyPr>
          <a:lstStyle/>
          <a:p>
            <a:pPr algn="ctr"/>
            <a:r>
              <a:rPr lang="en-GB" sz="4400" b="1" dirty="0" smtClean="0"/>
              <a:t>Pre-Handwriting</a:t>
            </a:r>
          </a:p>
          <a:p>
            <a:pPr algn="ctr"/>
            <a:r>
              <a:rPr lang="en-GB" sz="4400" b="1" dirty="0" smtClean="0"/>
              <a:t>Screening Trackers</a:t>
            </a:r>
            <a:r>
              <a:rPr lang="en-GB" sz="4400" dirty="0" smtClean="0"/>
              <a:t> </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1274310"/>
            <a:ext cx="5472608" cy="3711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38617332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10891"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3129944" y="4797152"/>
            <a:ext cx="2520280" cy="1944216"/>
          </a:xfrm>
          <a:prstGeom prst="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7692687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4" name="Rectangle 3"/>
          <p:cNvSpPr/>
          <p:nvPr/>
        </p:nvSpPr>
        <p:spPr>
          <a:xfrm>
            <a:off x="144016" y="144016"/>
            <a:ext cx="8892480" cy="6597352"/>
          </a:xfrm>
          <a:prstGeom prst="rect">
            <a:avLst/>
          </a:prstGeom>
          <a:solidFill>
            <a:srgbClr val="F6F9FC"/>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7099" y="404664"/>
            <a:ext cx="1143894" cy="577031"/>
          </a:xfrm>
          <a:prstGeom prst="rect">
            <a:avLst/>
          </a:prstGeom>
        </p:spPr>
      </p:pic>
      <p:sp>
        <p:nvSpPr>
          <p:cNvPr id="2" name="Title 1"/>
          <p:cNvSpPr>
            <a:spLocks noGrp="1"/>
          </p:cNvSpPr>
          <p:nvPr>
            <p:ph type="title"/>
          </p:nvPr>
        </p:nvSpPr>
        <p:spPr>
          <a:xfrm>
            <a:off x="457200" y="938213"/>
            <a:ext cx="8229600" cy="1143000"/>
          </a:xfrm>
        </p:spPr>
        <p:txBody>
          <a:bodyPr/>
          <a:lstStyle/>
          <a:p>
            <a:r>
              <a:rPr lang="en-GB" b="1" dirty="0" smtClean="0"/>
              <a:t>Pencil Control Concepts</a:t>
            </a:r>
            <a:endParaRPr lang="en-GB" b="1"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844" y="1985185"/>
            <a:ext cx="8562824" cy="3244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spTree>
    <p:extLst>
      <p:ext uri="{BB962C8B-B14F-4D97-AF65-F5344CB8AC3E}">
        <p14:creationId xmlns:p14="http://schemas.microsoft.com/office/powerpoint/2010/main" val="19726640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p:nvPr/>
        </p:nvSpPr>
        <p:spPr>
          <a:xfrm>
            <a:off x="284373" y="2217053"/>
            <a:ext cx="8208912" cy="452431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3600"/>
              <a:buFont typeface="Noto Sans Symbols"/>
              <a:buChar char="➢"/>
            </a:pPr>
            <a:endParaRPr sz="3600" dirty="0">
              <a:solidFill>
                <a:schemeClr val="dk1"/>
              </a:solidFill>
              <a:latin typeface="Calibri"/>
              <a:ea typeface="Calibri"/>
              <a:cs typeface="Calibri"/>
              <a:sym typeface="Calibri"/>
            </a:endParaRPr>
          </a:p>
        </p:txBody>
      </p:sp>
      <p:sp>
        <p:nvSpPr>
          <p:cNvPr id="2" name="Title 1"/>
          <p:cNvSpPr>
            <a:spLocks noGrp="1"/>
          </p:cNvSpPr>
          <p:nvPr>
            <p:ph type="title"/>
          </p:nvPr>
        </p:nvSpPr>
        <p:spPr>
          <a:xfrm>
            <a:off x="284372" y="269776"/>
            <a:ext cx="8536119" cy="1143000"/>
          </a:xfrm>
        </p:spPr>
        <p:txBody>
          <a:bodyPr/>
          <a:lstStyle/>
          <a:p>
            <a:r>
              <a:rPr lang="en-GB" sz="3400" b="1" dirty="0" smtClean="0"/>
              <a:t>Emerging Literacy – </a:t>
            </a:r>
            <a:br>
              <a:rPr lang="en-GB" sz="3400" b="1" dirty="0" smtClean="0"/>
            </a:br>
            <a:r>
              <a:rPr lang="en-GB" sz="3400" b="1" dirty="0" smtClean="0"/>
              <a:t>Handwriting Foundations and Building Blocks</a:t>
            </a:r>
            <a:endParaRPr lang="en-GB" sz="3400" b="1" dirty="0"/>
          </a:p>
        </p:txBody>
      </p:sp>
      <p:sp>
        <p:nvSpPr>
          <p:cNvPr id="8" name="Rectangle 7"/>
          <p:cNvSpPr/>
          <p:nvPr/>
        </p:nvSpPr>
        <p:spPr>
          <a:xfrm>
            <a:off x="179512" y="188640"/>
            <a:ext cx="8784976" cy="6480720"/>
          </a:xfrm>
          <a:prstGeom prst="rect">
            <a:avLst/>
          </a:prstGeom>
          <a:noFill/>
          <a:ln>
            <a:solidFill>
              <a:srgbClr val="0070C0"/>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6093296"/>
            <a:ext cx="936124" cy="434877"/>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1420" y="1412776"/>
            <a:ext cx="6822977" cy="2799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06593" y="4329921"/>
            <a:ext cx="8335165" cy="2246769"/>
          </a:xfrm>
          <a:prstGeom prst="rect">
            <a:avLst/>
          </a:prstGeom>
          <a:noFill/>
        </p:spPr>
        <p:txBody>
          <a:bodyPr wrap="square" rtlCol="0">
            <a:spAutoFit/>
          </a:bodyPr>
          <a:lstStyle/>
          <a:p>
            <a:pPr marL="342900" indent="-342900">
              <a:buFont typeface="Wingdings" panose="05000000000000000000" pitchFamily="2" charset="2"/>
              <a:buChar char="§"/>
            </a:pPr>
            <a:r>
              <a:rPr lang="en-GB" sz="2000" b="1" dirty="0" smtClean="0"/>
              <a:t>Shape formation</a:t>
            </a:r>
          </a:p>
          <a:p>
            <a:pPr marL="342900" indent="-342900">
              <a:buFont typeface="Wingdings" panose="05000000000000000000" pitchFamily="2" charset="2"/>
              <a:buChar char="§"/>
            </a:pPr>
            <a:r>
              <a:rPr lang="en-GB" sz="2000" b="1" dirty="0" smtClean="0"/>
              <a:t>Shape manipulation</a:t>
            </a:r>
          </a:p>
          <a:p>
            <a:pPr marL="342900" indent="-342900">
              <a:buFont typeface="Wingdings" panose="05000000000000000000" pitchFamily="2" charset="2"/>
              <a:buChar char="§"/>
            </a:pPr>
            <a:r>
              <a:rPr lang="en-GB" sz="2000" b="1" dirty="0" smtClean="0"/>
              <a:t>Directionality </a:t>
            </a:r>
          </a:p>
          <a:p>
            <a:pPr marL="342900" indent="-342900">
              <a:buFont typeface="Wingdings" panose="05000000000000000000" pitchFamily="2" charset="2"/>
              <a:buChar char="§"/>
            </a:pPr>
            <a:r>
              <a:rPr lang="en-GB" sz="2000" b="1" dirty="0" smtClean="0"/>
              <a:t>Fluidity of movement</a:t>
            </a:r>
          </a:p>
          <a:p>
            <a:pPr marL="342900" indent="-342900">
              <a:buFont typeface="Wingdings" panose="05000000000000000000" pitchFamily="2" charset="2"/>
              <a:buChar char="§"/>
            </a:pPr>
            <a:r>
              <a:rPr lang="en-GB" sz="2000" b="1" dirty="0" smtClean="0"/>
              <a:t>Fine motor skills</a:t>
            </a:r>
          </a:p>
          <a:p>
            <a:pPr marL="342900" indent="-342900">
              <a:buFont typeface="Wingdings" panose="05000000000000000000" pitchFamily="2" charset="2"/>
              <a:buChar char="§"/>
            </a:pPr>
            <a:r>
              <a:rPr lang="en-GB" sz="2000" b="1" dirty="0" smtClean="0"/>
              <a:t>Pressure control</a:t>
            </a:r>
          </a:p>
          <a:p>
            <a:pPr marL="342900" indent="-342900">
              <a:buFont typeface="Wingdings" panose="05000000000000000000" pitchFamily="2" charset="2"/>
              <a:buChar char="§"/>
            </a:pPr>
            <a:r>
              <a:rPr lang="en-GB" sz="2000" b="1" dirty="0" smtClean="0"/>
              <a:t>Pencil grip</a:t>
            </a:r>
            <a:endParaRPr lang="en-GB" sz="2000" b="1" dirty="0"/>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5856" y="4863115"/>
            <a:ext cx="2232248" cy="157724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2261" y="4509120"/>
            <a:ext cx="2222004" cy="191682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2021220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899875" y="2204864"/>
            <a:ext cx="6264696" cy="3077766"/>
          </a:xfrm>
          <a:prstGeom prst="rect">
            <a:avLst/>
          </a:prstGeom>
          <a:noFill/>
          <a:ln>
            <a:solidFill>
              <a:schemeClr val="accent5">
                <a:lumMod val="75000"/>
              </a:schemeClr>
            </a:solidFill>
          </a:ln>
        </p:spPr>
        <p:txBody>
          <a:bodyPr wrap="square" rtlCol="0">
            <a:spAutoFit/>
          </a:bodyPr>
          <a:lstStyle/>
          <a:p>
            <a:pPr algn="ctr"/>
            <a:r>
              <a:rPr lang="en-GB" sz="8800" b="1" dirty="0" smtClean="0"/>
              <a:t>Concepts of Print</a:t>
            </a:r>
            <a:endParaRPr lang="en-GB" sz="8800" dirty="0" smtClean="0"/>
          </a:p>
          <a:p>
            <a:endParaRPr lang="en-GB"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7085373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3463" y="2276872"/>
            <a:ext cx="2575779" cy="372692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1983463" y="1340768"/>
            <a:ext cx="6260945" cy="769441"/>
          </a:xfrm>
          <a:prstGeom prst="rect">
            <a:avLst/>
          </a:prstGeom>
          <a:noFill/>
        </p:spPr>
        <p:txBody>
          <a:bodyPr wrap="square" rtlCol="0">
            <a:spAutoFit/>
          </a:bodyPr>
          <a:lstStyle/>
          <a:p>
            <a:pPr algn="ctr"/>
            <a:r>
              <a:rPr lang="en-GB" sz="4400" b="1" dirty="0" smtClean="0"/>
              <a:t>Concepts of Print</a:t>
            </a:r>
            <a:endParaRPr lang="en-GB" sz="4400" b="1" dirty="0"/>
          </a:p>
        </p:txBody>
      </p:sp>
      <p:sp>
        <p:nvSpPr>
          <p:cNvPr id="5" name="TextBox 4"/>
          <p:cNvSpPr txBox="1"/>
          <p:nvPr/>
        </p:nvSpPr>
        <p:spPr>
          <a:xfrm>
            <a:off x="4788024" y="2276872"/>
            <a:ext cx="3672408" cy="3539430"/>
          </a:xfrm>
          <a:prstGeom prst="rect">
            <a:avLst/>
          </a:prstGeom>
          <a:noFill/>
        </p:spPr>
        <p:txBody>
          <a:bodyPr wrap="square" rtlCol="0">
            <a:spAutoFit/>
          </a:bodyPr>
          <a:lstStyle/>
          <a:p>
            <a:pPr marL="285750" indent="-285750">
              <a:buFont typeface="Wingdings" panose="05000000000000000000" pitchFamily="2" charset="2"/>
              <a:buChar char="§"/>
            </a:pPr>
            <a:r>
              <a:rPr lang="en-GB" sz="3200" dirty="0" smtClean="0"/>
              <a:t>Book handling</a:t>
            </a:r>
          </a:p>
          <a:p>
            <a:pPr marL="285750" indent="-285750">
              <a:buFont typeface="Wingdings" panose="05000000000000000000" pitchFamily="2" charset="2"/>
              <a:buChar char="§"/>
            </a:pPr>
            <a:r>
              <a:rPr lang="en-GB" sz="3200" dirty="0" smtClean="0"/>
              <a:t>Picture and story </a:t>
            </a:r>
            <a:r>
              <a:rPr lang="en-GB" sz="3200" dirty="0"/>
              <a:t>c</a:t>
            </a:r>
            <a:r>
              <a:rPr lang="en-GB" sz="3200" dirty="0" smtClean="0"/>
              <a:t>omprehension</a:t>
            </a:r>
          </a:p>
          <a:p>
            <a:pPr marL="285750" indent="-285750">
              <a:buFont typeface="Wingdings" panose="05000000000000000000" pitchFamily="2" charset="2"/>
              <a:buChar char="§"/>
            </a:pPr>
            <a:r>
              <a:rPr lang="en-GB" sz="3200" dirty="0" smtClean="0"/>
              <a:t>Looking and recognising</a:t>
            </a:r>
          </a:p>
          <a:p>
            <a:pPr marL="285750" indent="-285750">
              <a:buFont typeface="Wingdings" panose="05000000000000000000" pitchFamily="2" charset="2"/>
              <a:buChar char="§"/>
            </a:pPr>
            <a:r>
              <a:rPr lang="en-GB" sz="3200" dirty="0" smtClean="0"/>
              <a:t>Writing and story reading behaviours</a:t>
            </a:r>
            <a:endParaRPr lang="en-GB" sz="3200" dirty="0"/>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16709148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2361" y="1636479"/>
            <a:ext cx="3180787" cy="2115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5111761" y="3729134"/>
            <a:ext cx="3521990" cy="461665"/>
          </a:xfrm>
          <a:prstGeom prst="rect">
            <a:avLst/>
          </a:prstGeom>
        </p:spPr>
        <p:txBody>
          <a:bodyPr wrap="none">
            <a:spAutoFit/>
          </a:bodyPr>
          <a:lstStyle/>
          <a:p>
            <a:r>
              <a:rPr lang="en-GB" sz="2400" b="1" dirty="0" smtClean="0"/>
              <a:t>www.readwritecount.scot</a:t>
            </a:r>
            <a:endParaRPr lang="en-GB" sz="2400" b="1" dirty="0"/>
          </a:p>
        </p:txBody>
      </p:sp>
      <p:pic>
        <p:nvPicPr>
          <p:cNvPr id="410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6789" y="3557280"/>
            <a:ext cx="1764202" cy="1870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18890" y="2649169"/>
            <a:ext cx="1648023" cy="1270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8594" y="4196519"/>
            <a:ext cx="3203722" cy="2355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936104" y="1124744"/>
            <a:ext cx="8100392" cy="769441"/>
          </a:xfrm>
          <a:prstGeom prst="rect">
            <a:avLst/>
          </a:prstGeom>
          <a:noFill/>
        </p:spPr>
        <p:txBody>
          <a:bodyPr wrap="square" rtlCol="0">
            <a:spAutoFit/>
          </a:bodyPr>
          <a:lstStyle/>
          <a:p>
            <a:pPr algn="ctr"/>
            <a:r>
              <a:rPr lang="en-GB" sz="4400" b="1" dirty="0" smtClean="0"/>
              <a:t>Family Learning and Partnerships</a:t>
            </a:r>
            <a:endParaRPr lang="en-GB" sz="4400" b="1" dirty="0"/>
          </a:p>
        </p:txBody>
      </p:sp>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215850553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956"/>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2849" y="2420888"/>
            <a:ext cx="2131079" cy="3023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1792849" y="2420888"/>
            <a:ext cx="2131079" cy="30236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83968" y="2420888"/>
            <a:ext cx="2120414" cy="2991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283968" y="2420888"/>
            <a:ext cx="2131079" cy="30236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89393" y="2424217"/>
            <a:ext cx="2131079" cy="3029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6689393" y="2420888"/>
            <a:ext cx="2131079" cy="30236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907704" y="1628800"/>
            <a:ext cx="1924566" cy="646331"/>
          </a:xfrm>
          <a:prstGeom prst="rect">
            <a:avLst/>
          </a:prstGeom>
          <a:noFill/>
        </p:spPr>
        <p:txBody>
          <a:bodyPr wrap="none" rtlCol="0">
            <a:spAutoFit/>
          </a:bodyPr>
          <a:lstStyle/>
          <a:p>
            <a:pPr algn="ctr"/>
            <a:r>
              <a:rPr lang="en-GB" b="1" dirty="0" smtClean="0"/>
              <a:t>Emerging Literacy </a:t>
            </a:r>
          </a:p>
          <a:p>
            <a:pPr algn="ctr"/>
            <a:r>
              <a:rPr lang="en-GB" b="1" dirty="0" smtClean="0"/>
              <a:t>Practice Guidance</a:t>
            </a:r>
            <a:endParaRPr lang="en-GB" b="1" dirty="0"/>
          </a:p>
        </p:txBody>
      </p:sp>
      <p:sp>
        <p:nvSpPr>
          <p:cNvPr id="11" name="TextBox 10"/>
          <p:cNvSpPr txBox="1"/>
          <p:nvPr/>
        </p:nvSpPr>
        <p:spPr>
          <a:xfrm>
            <a:off x="4572000" y="1628800"/>
            <a:ext cx="1575496" cy="646331"/>
          </a:xfrm>
          <a:prstGeom prst="rect">
            <a:avLst/>
          </a:prstGeom>
          <a:noFill/>
        </p:spPr>
        <p:txBody>
          <a:bodyPr wrap="none" rtlCol="0">
            <a:spAutoFit/>
          </a:bodyPr>
          <a:lstStyle/>
          <a:p>
            <a:pPr algn="ctr"/>
            <a:r>
              <a:rPr lang="en-GB" b="1" dirty="0" smtClean="0"/>
              <a:t>Underpinning </a:t>
            </a:r>
          </a:p>
          <a:p>
            <a:pPr algn="ctr"/>
            <a:r>
              <a:rPr lang="en-GB" b="1" dirty="0" smtClean="0"/>
              <a:t>Research Links</a:t>
            </a:r>
            <a:endParaRPr lang="en-GB" b="1" dirty="0"/>
          </a:p>
        </p:txBody>
      </p:sp>
      <p:sp>
        <p:nvSpPr>
          <p:cNvPr id="12" name="TextBox 11"/>
          <p:cNvSpPr txBox="1"/>
          <p:nvPr/>
        </p:nvSpPr>
        <p:spPr>
          <a:xfrm>
            <a:off x="7308304" y="1628800"/>
            <a:ext cx="750526" cy="646331"/>
          </a:xfrm>
          <a:prstGeom prst="rect">
            <a:avLst/>
          </a:prstGeom>
          <a:noFill/>
        </p:spPr>
        <p:txBody>
          <a:bodyPr wrap="none" rtlCol="0">
            <a:spAutoFit/>
          </a:bodyPr>
          <a:lstStyle/>
          <a:p>
            <a:pPr algn="ctr"/>
            <a:r>
              <a:rPr lang="en-GB" b="1" dirty="0" smtClean="0"/>
              <a:t>FAQ</a:t>
            </a:r>
          </a:p>
          <a:p>
            <a:pPr algn="ctr"/>
            <a:r>
              <a:rPr lang="en-GB" b="1" dirty="0" smtClean="0"/>
              <a:t>Guide</a:t>
            </a:r>
            <a:endParaRPr lang="en-GB" b="1" dirty="0"/>
          </a:p>
        </p:txBody>
      </p:sp>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81530499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0" y="-20956"/>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66195" y="1196752"/>
            <a:ext cx="6336705" cy="4985980"/>
          </a:xfrm>
          <a:prstGeom prst="rect">
            <a:avLst/>
          </a:prstGeom>
          <a:noFill/>
        </p:spPr>
        <p:txBody>
          <a:bodyPr wrap="square" rtlCol="0">
            <a:spAutoFit/>
          </a:bodyPr>
          <a:lstStyle/>
          <a:p>
            <a:r>
              <a:rPr lang="en-GB" sz="2400" b="1" dirty="0" smtClean="0"/>
              <a:t>With your shoulder buddy, take turns to pair read the documents:</a:t>
            </a:r>
          </a:p>
          <a:p>
            <a:endParaRPr lang="en-GB" dirty="0" smtClean="0"/>
          </a:p>
          <a:p>
            <a:endParaRPr lang="en-GB" dirty="0"/>
          </a:p>
          <a:p>
            <a:pPr marL="342900" indent="-342900">
              <a:buFont typeface="+mj-lt"/>
              <a:buAutoNum type="arabicPeriod"/>
            </a:pPr>
            <a:r>
              <a:rPr lang="en-GB" dirty="0" smtClean="0"/>
              <a:t>Letter yourselves A and B</a:t>
            </a:r>
          </a:p>
          <a:p>
            <a:pPr marL="342900" indent="-342900">
              <a:buFont typeface="+mj-lt"/>
              <a:buAutoNum type="arabicPeriod"/>
            </a:pPr>
            <a:endParaRPr lang="en-GB" dirty="0" smtClean="0"/>
          </a:p>
          <a:p>
            <a:pPr marL="342900" indent="-342900">
              <a:buFont typeface="+mj-lt"/>
              <a:buAutoNum type="arabicPeriod"/>
            </a:pPr>
            <a:r>
              <a:rPr lang="en-GB" dirty="0" smtClean="0"/>
              <a:t>You should both read the first page</a:t>
            </a:r>
          </a:p>
          <a:p>
            <a:pPr marL="342900" indent="-342900">
              <a:buFont typeface="+mj-lt"/>
              <a:buAutoNum type="arabicPeriod"/>
            </a:pPr>
            <a:endParaRPr lang="en-GB" dirty="0" smtClean="0"/>
          </a:p>
          <a:p>
            <a:pPr marL="342900" indent="-342900">
              <a:buFont typeface="+mj-lt"/>
              <a:buAutoNum type="arabicPeriod"/>
            </a:pPr>
            <a:r>
              <a:rPr lang="en-GB" dirty="0" smtClean="0"/>
              <a:t>Following reading the first page, A should summarise the key points to B</a:t>
            </a:r>
          </a:p>
          <a:p>
            <a:pPr marL="342900" indent="-342900">
              <a:buFont typeface="+mj-lt"/>
              <a:buAutoNum type="arabicPeriod"/>
            </a:pPr>
            <a:endParaRPr lang="en-GB" dirty="0" smtClean="0"/>
          </a:p>
          <a:p>
            <a:pPr marL="342900" indent="-342900">
              <a:buFont typeface="+mj-lt"/>
              <a:buAutoNum type="arabicPeriod"/>
            </a:pPr>
            <a:r>
              <a:rPr lang="en-GB" dirty="0" smtClean="0"/>
              <a:t>You should then read the next page</a:t>
            </a:r>
          </a:p>
          <a:p>
            <a:pPr marL="342900" indent="-342900">
              <a:buFont typeface="+mj-lt"/>
              <a:buAutoNum type="arabicPeriod"/>
            </a:pPr>
            <a:endParaRPr lang="en-GB" dirty="0" smtClean="0"/>
          </a:p>
          <a:p>
            <a:pPr marL="342900" indent="-342900">
              <a:buFont typeface="+mj-lt"/>
              <a:buAutoNum type="arabicPeriod"/>
            </a:pPr>
            <a:r>
              <a:rPr lang="en-GB" dirty="0" smtClean="0"/>
              <a:t>Following reading the second page, B should summarise the key points to A</a:t>
            </a:r>
          </a:p>
          <a:p>
            <a:pPr marL="342900" indent="-342900">
              <a:buFont typeface="+mj-lt"/>
              <a:buAutoNum type="arabicPeriod"/>
            </a:pPr>
            <a:endParaRPr lang="en-GB" dirty="0" smtClean="0"/>
          </a:p>
          <a:p>
            <a:pPr marL="342900" indent="-342900">
              <a:buFont typeface="+mj-lt"/>
              <a:buAutoNum type="arabicPeriod"/>
            </a:pPr>
            <a:r>
              <a:rPr lang="en-GB" dirty="0" smtClean="0"/>
              <a:t>Continue until you have read through the document.</a:t>
            </a:r>
            <a:endParaRPr lang="en-GB" dirty="0"/>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1720685"/>
            <a:ext cx="3024336" cy="1723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3198941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907704" y="1556792"/>
            <a:ext cx="7128792" cy="1143000"/>
          </a:xfrm>
        </p:spPr>
        <p:txBody>
          <a:bodyPr/>
          <a:lstStyle/>
          <a:p>
            <a:r>
              <a:rPr lang="en-GB" dirty="0" smtClean="0"/>
              <a:t>Was that an easy task?</a:t>
            </a:r>
            <a:endParaRPr lang="en-GB" dirty="0"/>
          </a:p>
        </p:txBody>
      </p:sp>
      <p:sp>
        <p:nvSpPr>
          <p:cNvPr id="3" name="Content Placeholder 2"/>
          <p:cNvSpPr>
            <a:spLocks noGrp="1"/>
          </p:cNvSpPr>
          <p:nvPr>
            <p:ph idx="1"/>
          </p:nvPr>
        </p:nvSpPr>
        <p:spPr>
          <a:xfrm>
            <a:off x="1907704" y="3212976"/>
            <a:ext cx="6707088" cy="2448272"/>
          </a:xfrm>
        </p:spPr>
        <p:txBody>
          <a:bodyPr/>
          <a:lstStyle/>
          <a:p>
            <a:pPr marL="457200" lvl="1" indent="0">
              <a:buNone/>
            </a:pPr>
            <a:r>
              <a:rPr lang="en-GB" dirty="0" smtClean="0"/>
              <a:t>What did you have to be able to do in order to do that?</a:t>
            </a:r>
          </a:p>
          <a:p>
            <a:pPr lvl="2">
              <a:buFont typeface="Wingdings" pitchFamily="2" charset="2"/>
              <a:buChar char="Ø"/>
            </a:pPr>
            <a:r>
              <a:rPr lang="en-GB" dirty="0" smtClean="0"/>
              <a:t>Knowledge</a:t>
            </a:r>
          </a:p>
          <a:p>
            <a:pPr lvl="2">
              <a:buFont typeface="Wingdings" pitchFamily="2" charset="2"/>
              <a:buChar char="Ø"/>
            </a:pPr>
            <a:r>
              <a:rPr lang="en-GB" dirty="0" smtClean="0"/>
              <a:t>Skills</a:t>
            </a:r>
          </a:p>
          <a:p>
            <a:pPr lvl="2">
              <a:buFont typeface="Wingdings" pitchFamily="2" charset="2"/>
              <a:buChar char="Ø"/>
            </a:pPr>
            <a:r>
              <a:rPr lang="en-GB" dirty="0" smtClean="0"/>
              <a:t>Other things?</a:t>
            </a:r>
            <a:endParaRPr lang="en-GB"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8661542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594188" y="3239110"/>
            <a:ext cx="7128792" cy="1692771"/>
          </a:xfrm>
          <a:prstGeom prst="rect">
            <a:avLst/>
          </a:prstGeom>
          <a:noFill/>
        </p:spPr>
        <p:txBody>
          <a:bodyPr wrap="square" rtlCol="0">
            <a:spAutoFit/>
          </a:bodyPr>
          <a:lstStyle/>
          <a:p>
            <a:pPr algn="ctr"/>
            <a:r>
              <a:rPr lang="en-GB" sz="4000" b="1" dirty="0" smtClean="0"/>
              <a:t>Find support resources at . . .</a:t>
            </a:r>
          </a:p>
          <a:p>
            <a:endParaRPr lang="en-GB" sz="3600" b="1" dirty="0"/>
          </a:p>
          <a:p>
            <a:pPr algn="ctr"/>
            <a:r>
              <a:rPr lang="en-GB" sz="2800" b="1" dirty="0" smtClean="0">
                <a:hlinkClick r:id="rId4"/>
              </a:rPr>
              <a:t>www.highlandliteracy.com/emerging-literacy</a:t>
            </a:r>
            <a:r>
              <a:rPr lang="en-GB" sz="2800" b="1" dirty="0" smtClean="0"/>
              <a:t> </a:t>
            </a: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10919547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Shape 133"/>
          <p:cNvPicPr preferRelativeResize="0"/>
          <p:nvPr/>
        </p:nvPicPr>
        <p:blipFill rotWithShape="1">
          <a:blip r:embed="rId3">
            <a:alphaModFix/>
          </a:blip>
          <a:srcRect/>
          <a:stretch/>
        </p:blipFill>
        <p:spPr>
          <a:xfrm>
            <a:off x="0" y="260171"/>
            <a:ext cx="9144000" cy="6337657"/>
          </a:xfrm>
          <a:prstGeom prst="rect">
            <a:avLst/>
          </a:prstGeom>
          <a:noFill/>
          <a:ln>
            <a:noFill/>
          </a:ln>
        </p:spPr>
      </p:pic>
    </p:spTree>
    <p:extLst>
      <p:ext uri="{BB962C8B-B14F-4D97-AF65-F5344CB8AC3E}">
        <p14:creationId xmlns:p14="http://schemas.microsoft.com/office/powerpoint/2010/main" val="3183318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1619672" y="1484784"/>
            <a:ext cx="7128792" cy="1143000"/>
          </a:xfrm>
        </p:spPr>
        <p:txBody>
          <a:bodyPr/>
          <a:lstStyle/>
          <a:p>
            <a:r>
              <a:rPr lang="en-GB" dirty="0" smtClean="0"/>
              <a:t>It is easy if:</a:t>
            </a:r>
            <a:endParaRPr lang="en-GB" dirty="0"/>
          </a:p>
        </p:txBody>
      </p:sp>
      <p:sp>
        <p:nvSpPr>
          <p:cNvPr id="6" name="Content Placeholder 5"/>
          <p:cNvSpPr>
            <a:spLocks noGrp="1"/>
          </p:cNvSpPr>
          <p:nvPr>
            <p:ph idx="1"/>
          </p:nvPr>
        </p:nvSpPr>
        <p:spPr>
          <a:xfrm>
            <a:off x="2411760" y="3068960"/>
            <a:ext cx="6275040" cy="3057203"/>
          </a:xfrm>
        </p:spPr>
        <p:txBody>
          <a:bodyPr/>
          <a:lstStyle/>
          <a:p>
            <a:pPr marL="0" indent="0">
              <a:buNone/>
            </a:pPr>
            <a:r>
              <a:rPr lang="en-GB" dirty="0" smtClean="0"/>
              <a:t>Many different skills</a:t>
            </a:r>
          </a:p>
          <a:p>
            <a:pPr lvl="1"/>
            <a:r>
              <a:rPr lang="en-GB" dirty="0" smtClean="0"/>
              <a:t>Co-ordinated</a:t>
            </a:r>
          </a:p>
          <a:p>
            <a:pPr lvl="1"/>
            <a:r>
              <a:rPr lang="en-GB" dirty="0" smtClean="0"/>
              <a:t>In the right order</a:t>
            </a:r>
          </a:p>
          <a:p>
            <a:pPr lvl="1"/>
            <a:r>
              <a:rPr lang="en-GB" dirty="0"/>
              <a:t>A</a:t>
            </a:r>
            <a:r>
              <a:rPr lang="en-GB" dirty="0" smtClean="0"/>
              <a:t>utomated</a:t>
            </a:r>
            <a:endParaRPr lang="en-GB"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416" y="116631"/>
            <a:ext cx="1013108" cy="470639"/>
          </a:xfrm>
          <a:prstGeom prst="rect">
            <a:avLst/>
          </a:prstGeom>
        </p:spPr>
      </p:pic>
    </p:spTree>
    <p:extLst>
      <p:ext uri="{BB962C8B-B14F-4D97-AF65-F5344CB8AC3E}">
        <p14:creationId xmlns:p14="http://schemas.microsoft.com/office/powerpoint/2010/main" val="35991417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2881</TotalTime>
  <Words>8461</Words>
  <Application>Microsoft Office PowerPoint</Application>
  <PresentationFormat>On-screen Show (4:3)</PresentationFormat>
  <Paragraphs>803</Paragraphs>
  <Slides>70</Slides>
  <Notes>70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Office Theme</vt:lpstr>
      <vt:lpstr>Emerging Literacy Taking a developmental approach to raise attainment in Literacy, Language and Communication across the Northern Alliance     </vt:lpstr>
      <vt:lpstr>PowerPoint Presentation</vt:lpstr>
      <vt:lpstr>PowerPoint Presentation</vt:lpstr>
      <vt:lpstr>PowerPoint Presentation</vt:lpstr>
      <vt:lpstr>PowerPoint Presentation</vt:lpstr>
      <vt:lpstr>Let’s start with an easy task . . .</vt:lpstr>
      <vt:lpstr>Was that an easy task?</vt:lpstr>
      <vt:lpstr>PowerPoint Presentation</vt:lpstr>
      <vt:lpstr>It is easy if:</vt:lpstr>
      <vt:lpstr>Automated?</vt:lpstr>
      <vt:lpstr>PowerPoint Presentation</vt:lpstr>
      <vt:lpstr>PowerPoint Presentation</vt:lpstr>
      <vt:lpstr>Possible behavioural reactions</vt:lpstr>
      <vt:lpstr>Automated skills</vt:lpstr>
      <vt:lpstr>Similar for reading?</vt:lpstr>
      <vt:lpstr>Forgetting how to read</vt:lpstr>
      <vt:lpstr>Very important message:</vt:lpstr>
      <vt:lpstr>What was it like at first?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Build your own continuum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Words Up: Early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Handwriting…</vt:lpstr>
      <vt:lpstr>Emerging Literacy –  Handwriting Foundations and Building Blocks</vt:lpstr>
      <vt:lpstr>Emerging Literacy –  Handwriting Foundations and Building Blocks</vt:lpstr>
      <vt:lpstr>PowerPoint Presentation</vt:lpstr>
      <vt:lpstr>Fine motor skills…</vt:lpstr>
      <vt:lpstr>PowerPoint Presentation</vt:lpstr>
      <vt:lpstr>Scissor skills…</vt:lpstr>
      <vt:lpstr>Pre-writing/ Pencil Control</vt:lpstr>
      <vt:lpstr>Mark making…</vt:lpstr>
      <vt:lpstr>PowerPoint Presentation</vt:lpstr>
      <vt:lpstr>PowerPoint Presentation</vt:lpstr>
      <vt:lpstr>Pencil Control Concepts</vt:lpstr>
      <vt:lpstr>Emerging Literacy –  Handwriting Foundations and Building Blocks</vt:lpstr>
      <vt:lpstr>PowerPoint Presentation</vt:lpstr>
      <vt:lpstr>PowerPoint Presentation</vt:lpstr>
      <vt:lpstr>PowerPoint Presentation</vt:lpstr>
      <vt:lpstr>PowerPoint Presentation</vt:lpstr>
      <vt:lpstr>PowerPoint Presentation</vt:lpstr>
      <vt:lpstr>PowerPoint Presentation</vt:lpstr>
    </vt:vector>
  </TitlesOfParts>
  <Company>Highland Council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Mctaggart</dc:creator>
  <cp:lastModifiedBy>CookJ</cp:lastModifiedBy>
  <cp:revision>132</cp:revision>
  <cp:lastPrinted>2015-05-20T10:24:48Z</cp:lastPrinted>
  <dcterms:created xsi:type="dcterms:W3CDTF">2015-03-26T08:32:38Z</dcterms:created>
  <dcterms:modified xsi:type="dcterms:W3CDTF">2019-05-18T11:37:19Z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219783789</vt:i4>
  </property>
  <property fmtid="{D5CDD505-2E9C-101B-9397-08002B2CF9AE}" pid="3" name="_NewReviewCycle">
    <vt:lpwstr/>
  </property>
  <property fmtid="{D5CDD505-2E9C-101B-9397-08002B2CF9AE}" pid="4" name="_EmailSubject">
    <vt:lpwstr>outline</vt:lpwstr>
  </property>
  <property fmtid="{D5CDD505-2E9C-101B-9397-08002B2CF9AE}" pid="5" name="_AuthorEmail">
    <vt:lpwstr>james.mctaggart@highland.gcsx.gov.uk</vt:lpwstr>
  </property>
  <property fmtid="{D5CDD505-2E9C-101B-9397-08002B2CF9AE}" pid="6" name="_AuthorEmailDisplayName">
    <vt:lpwstr>James Mctaggart</vt:lpwstr>
  </property>
</Properties>
</file>